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0" r:id="rId2"/>
    <p:sldId id="305" r:id="rId3"/>
    <p:sldId id="308" r:id="rId4"/>
    <p:sldId id="309" r:id="rId5"/>
    <p:sldId id="320" r:id="rId6"/>
    <p:sldId id="322" r:id="rId7"/>
    <p:sldId id="312" r:id="rId8"/>
    <p:sldId id="311" r:id="rId9"/>
    <p:sldId id="321" r:id="rId10"/>
    <p:sldId id="323" r:id="rId11"/>
    <p:sldId id="314" r:id="rId12"/>
    <p:sldId id="315" r:id="rId13"/>
    <p:sldId id="313" r:id="rId14"/>
    <p:sldId id="318" r:id="rId15"/>
    <p:sldId id="317" r:id="rId16"/>
    <p:sldId id="325" r:id="rId17"/>
    <p:sldId id="326" r:id="rId18"/>
    <p:sldId id="327" r:id="rId19"/>
    <p:sldId id="328" r:id="rId20"/>
    <p:sldId id="296" r:id="rId21"/>
    <p:sldId id="324" r:id="rId22"/>
    <p:sldId id="303" r:id="rId23"/>
    <p:sldId id="292" r:id="rId24"/>
    <p:sldId id="329" r:id="rId25"/>
  </p:sldIdLst>
  <p:sldSz cx="9144000" cy="6858000" type="screen4x3"/>
  <p:notesSz cx="7104063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  <a:srgbClr val="FF00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67319" autoAdjust="0"/>
  </p:normalViewPr>
  <p:slideViewPr>
    <p:cSldViewPr>
      <p:cViewPr varScale="1">
        <p:scale>
          <a:sx n="77" d="100"/>
          <a:sy n="77" d="100"/>
        </p:scale>
        <p:origin x="29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639" cy="511175"/>
          </a:xfrm>
          <a:prstGeom prst="rect">
            <a:avLst/>
          </a:prstGeom>
        </p:spPr>
        <p:txBody>
          <a:bodyPr vert="horz" lIns="99061" tIns="49531" rIns="99061" bIns="495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836" y="1"/>
            <a:ext cx="3078639" cy="511175"/>
          </a:xfrm>
          <a:prstGeom prst="rect">
            <a:avLst/>
          </a:prstGeom>
        </p:spPr>
        <p:txBody>
          <a:bodyPr vert="horz" lIns="99061" tIns="49531" rIns="99061" bIns="495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758C910-F4DF-434D-AD82-149A7EF4D2A9}" type="datetimeFigureOut">
              <a:rPr lang="es-ES"/>
              <a:pPr>
                <a:defRPr/>
              </a:pPr>
              <a:t>07/10/2022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96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1" tIns="49531" rIns="99061" bIns="49531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089" y="4860925"/>
            <a:ext cx="5683886" cy="4605338"/>
          </a:xfrm>
          <a:prstGeom prst="rect">
            <a:avLst/>
          </a:prstGeom>
        </p:spPr>
        <p:txBody>
          <a:bodyPr vert="horz" lIns="99061" tIns="49531" rIns="99061" bIns="49531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851"/>
            <a:ext cx="3078639" cy="511175"/>
          </a:xfrm>
          <a:prstGeom prst="rect">
            <a:avLst/>
          </a:prstGeom>
        </p:spPr>
        <p:txBody>
          <a:bodyPr vert="horz" lIns="99061" tIns="49531" rIns="99061" bIns="495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836" y="9721851"/>
            <a:ext cx="3078639" cy="511175"/>
          </a:xfrm>
          <a:prstGeom prst="rect">
            <a:avLst/>
          </a:prstGeom>
        </p:spPr>
        <p:txBody>
          <a:bodyPr vert="horz" wrap="square" lIns="99061" tIns="49531" rIns="99061" bIns="495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40C3E11A-D8FF-4EB9-9C47-24136AF098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1182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Titulaciones</a:t>
            </a:r>
            <a:r>
              <a:rPr lang="es-ES" baseline="0" dirty="0"/>
              <a:t> y notas de corte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3E11A-D8FF-4EB9-9C47-24136AF0989A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1859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noProof="0" dirty="0"/>
              <a:t>Existen cuatro menciones de 30 créditos ECTS cada una:</a:t>
            </a:r>
          </a:p>
          <a:p>
            <a:pPr marL="712937" indent="-350912">
              <a:buFont typeface="Arial" pitchFamily="34" charset="0"/>
              <a:buChar char="•"/>
            </a:pPr>
            <a:r>
              <a:rPr lang="es-ES" noProof="0" dirty="0"/>
              <a:t>Gestión de Empresas</a:t>
            </a:r>
          </a:p>
          <a:p>
            <a:pPr marL="712937" indent="-350912">
              <a:buFont typeface="Arial" pitchFamily="34" charset="0"/>
              <a:buChar char="•"/>
            </a:pPr>
            <a:r>
              <a:rPr lang="es-ES" noProof="0" dirty="0"/>
              <a:t>Logística y Distribución</a:t>
            </a:r>
          </a:p>
          <a:p>
            <a:pPr marL="712937" indent="-350912">
              <a:buFont typeface="Arial" pitchFamily="34" charset="0"/>
              <a:buChar char="•"/>
            </a:pPr>
            <a:r>
              <a:rPr lang="es-ES" b="1" noProof="0" dirty="0"/>
              <a:t>Sistemas de Producción</a:t>
            </a:r>
          </a:p>
          <a:p>
            <a:pPr marL="712937" indent="-350912">
              <a:buFont typeface="Arial" pitchFamily="34" charset="0"/>
              <a:buChar char="•"/>
            </a:pPr>
            <a:r>
              <a:rPr lang="es-ES" b="1" noProof="0" dirty="0"/>
              <a:t>Sistemas de Innovación y Competitividad Tecnológica</a:t>
            </a:r>
          </a:p>
          <a:p>
            <a:endParaRPr lang="es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3E11A-D8FF-4EB9-9C47-24136AF0989A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6631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Existen</a:t>
            </a:r>
            <a:r>
              <a:rPr lang="en-US" dirty="0"/>
              <a:t>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menciones</a:t>
            </a:r>
            <a:r>
              <a:rPr lang="en-US" dirty="0"/>
              <a:t> de 39 </a:t>
            </a:r>
            <a:r>
              <a:rPr lang="en-US" dirty="0" err="1"/>
              <a:t>créditos</a:t>
            </a:r>
            <a:r>
              <a:rPr lang="en-US" baseline="0" dirty="0"/>
              <a:t> ECTS </a:t>
            </a:r>
            <a:r>
              <a:rPr lang="en-US" baseline="0" dirty="0" err="1"/>
              <a:t>cada</a:t>
            </a:r>
            <a:r>
              <a:rPr lang="en-US" baseline="0" dirty="0"/>
              <a:t> </a:t>
            </a:r>
            <a:r>
              <a:rPr lang="en-US" baseline="0" dirty="0" err="1"/>
              <a:t>una</a:t>
            </a:r>
            <a:r>
              <a:rPr lang="en-US" dirty="0"/>
              <a:t>:</a:t>
            </a:r>
          </a:p>
          <a:p>
            <a:pPr marL="712937" indent="-350912">
              <a:buFont typeface="Arial" pitchFamily="34" charset="0"/>
              <a:buChar char="•"/>
            </a:pPr>
            <a:r>
              <a:rPr lang="en-US" dirty="0" err="1"/>
              <a:t>Sistemas</a:t>
            </a:r>
            <a:r>
              <a:rPr lang="en-US" dirty="0"/>
              <a:t> de </a:t>
            </a:r>
            <a:r>
              <a:rPr lang="en-US" dirty="0" err="1"/>
              <a:t>Producción</a:t>
            </a:r>
            <a:r>
              <a:rPr lang="en-US" dirty="0"/>
              <a:t> de </a:t>
            </a:r>
            <a:r>
              <a:rPr lang="en-US" dirty="0" err="1"/>
              <a:t>Potencia</a:t>
            </a:r>
            <a:endParaRPr lang="en-US" dirty="0"/>
          </a:p>
          <a:p>
            <a:pPr marL="712937" indent="-350912">
              <a:buFont typeface="Arial" pitchFamily="34" charset="0"/>
              <a:buChar char="•"/>
            </a:pPr>
            <a:r>
              <a:rPr lang="en-US" dirty="0" err="1"/>
              <a:t>Ahorro</a:t>
            </a:r>
            <a:r>
              <a:rPr lang="en-US" dirty="0"/>
              <a:t> y </a:t>
            </a:r>
            <a:r>
              <a:rPr lang="en-US" dirty="0" err="1"/>
              <a:t>Eficiencia</a:t>
            </a:r>
            <a:r>
              <a:rPr lang="en-US" dirty="0"/>
              <a:t> </a:t>
            </a:r>
            <a:r>
              <a:rPr lang="en-US" dirty="0" err="1"/>
              <a:t>Energética</a:t>
            </a:r>
            <a:endParaRPr lang="en-US" dirty="0"/>
          </a:p>
          <a:p>
            <a:pPr marL="712937" indent="-350912">
              <a:buFont typeface="Arial" pitchFamily="34" charset="0"/>
              <a:buChar char="•"/>
            </a:pPr>
            <a:r>
              <a:rPr lang="en-US" b="1" dirty="0" err="1"/>
              <a:t>Energías</a:t>
            </a:r>
            <a:r>
              <a:rPr lang="en-US" b="1" dirty="0"/>
              <a:t> </a:t>
            </a:r>
            <a:r>
              <a:rPr lang="en-US" b="1" dirty="0" err="1"/>
              <a:t>Renovables</a:t>
            </a:r>
            <a:endParaRPr lang="en-US" b="1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3E11A-D8FF-4EB9-9C47-24136AF0989A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718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Existen</a:t>
            </a:r>
            <a:r>
              <a:rPr lang="en-US" dirty="0"/>
              <a:t> </a:t>
            </a:r>
            <a:r>
              <a:rPr lang="en-US" dirty="0" err="1"/>
              <a:t>cuatro</a:t>
            </a:r>
            <a:r>
              <a:rPr lang="en-US" dirty="0"/>
              <a:t> </a:t>
            </a:r>
            <a:r>
              <a:rPr lang="en-US" dirty="0" err="1"/>
              <a:t>menciones</a:t>
            </a:r>
            <a:r>
              <a:rPr lang="en-US" dirty="0"/>
              <a:t> :</a:t>
            </a:r>
          </a:p>
          <a:p>
            <a:pPr marL="712937" indent="-350912">
              <a:buFont typeface="Arial" pitchFamily="34" charset="0"/>
              <a:buChar char="•"/>
            </a:pPr>
            <a:r>
              <a:rPr lang="en-US" b="1" dirty="0" err="1"/>
              <a:t>Robótica</a:t>
            </a:r>
            <a:r>
              <a:rPr lang="en-US" b="1" dirty="0"/>
              <a:t> y </a:t>
            </a:r>
            <a:r>
              <a:rPr lang="en-US" b="1" dirty="0" err="1"/>
              <a:t>Automatización</a:t>
            </a:r>
            <a:endParaRPr lang="en-US" b="1" dirty="0"/>
          </a:p>
          <a:p>
            <a:pPr marL="712937" indent="-350912">
              <a:buFont typeface="Arial" pitchFamily="34" charset="0"/>
              <a:buChar char="•"/>
            </a:pPr>
            <a:r>
              <a:rPr lang="en-US" dirty="0" err="1"/>
              <a:t>Instrumentación</a:t>
            </a:r>
            <a:r>
              <a:rPr lang="en-US" dirty="0"/>
              <a:t> </a:t>
            </a:r>
            <a:r>
              <a:rPr lang="en-US" dirty="0" err="1"/>
              <a:t>Electrónica</a:t>
            </a:r>
            <a:r>
              <a:rPr lang="en-US" dirty="0"/>
              <a:t> y Control</a:t>
            </a:r>
          </a:p>
          <a:p>
            <a:pPr marL="712937" indent="-350912">
              <a:buFont typeface="Arial" pitchFamily="34" charset="0"/>
              <a:buChar char="•"/>
            </a:pPr>
            <a:r>
              <a:rPr lang="en-US" dirty="0" err="1"/>
              <a:t>Electrónica</a:t>
            </a:r>
            <a:r>
              <a:rPr lang="en-US" dirty="0"/>
              <a:t> y Control de </a:t>
            </a:r>
            <a:r>
              <a:rPr lang="en-US" dirty="0" err="1"/>
              <a:t>Sistemas</a:t>
            </a:r>
            <a:r>
              <a:rPr lang="en-US" dirty="0"/>
              <a:t> de </a:t>
            </a:r>
            <a:r>
              <a:rPr lang="en-US" dirty="0" err="1"/>
              <a:t>Energía</a:t>
            </a:r>
            <a:endParaRPr lang="en-US" dirty="0"/>
          </a:p>
          <a:p>
            <a:pPr marL="712937" indent="-350912">
              <a:buFont typeface="Arial" pitchFamily="34" charset="0"/>
              <a:buChar char="•"/>
            </a:pPr>
            <a:r>
              <a:rPr lang="en-US" b="1" dirty="0" err="1"/>
              <a:t>Sistemas</a:t>
            </a:r>
            <a:r>
              <a:rPr lang="en-US" b="1" dirty="0"/>
              <a:t> </a:t>
            </a:r>
            <a:r>
              <a:rPr lang="en-US" b="1" dirty="0" err="1"/>
              <a:t>Mecatrónicos</a:t>
            </a:r>
            <a:r>
              <a:rPr lang="en-US" b="1" dirty="0"/>
              <a:t> en </a:t>
            </a:r>
            <a:r>
              <a:rPr lang="en-US" b="1" dirty="0" err="1"/>
              <a:t>Vehículos</a:t>
            </a:r>
            <a:endParaRPr lang="en-US" b="1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3E11A-D8FF-4EB9-9C47-24136AF0989A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797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Existen</a:t>
            </a:r>
            <a:r>
              <a:rPr lang="en-US" dirty="0"/>
              <a:t> </a:t>
            </a:r>
            <a:r>
              <a:rPr lang="en-US" dirty="0" err="1"/>
              <a:t>cuatro</a:t>
            </a:r>
            <a:r>
              <a:rPr lang="en-US" dirty="0"/>
              <a:t> </a:t>
            </a:r>
            <a:r>
              <a:rPr lang="en-US" dirty="0" err="1"/>
              <a:t>menciones</a:t>
            </a:r>
            <a:r>
              <a:rPr lang="en-US" dirty="0"/>
              <a:t> :</a:t>
            </a:r>
          </a:p>
          <a:p>
            <a:pPr marL="712937" indent="-350912">
              <a:buFont typeface="Arial" pitchFamily="34" charset="0"/>
              <a:buChar char="•"/>
            </a:pPr>
            <a:r>
              <a:rPr lang="en-US" b="1" dirty="0" err="1"/>
              <a:t>Robótica</a:t>
            </a:r>
            <a:r>
              <a:rPr lang="en-US" b="1" dirty="0"/>
              <a:t> y </a:t>
            </a:r>
            <a:r>
              <a:rPr lang="en-US" b="1" dirty="0" err="1"/>
              <a:t>Automatización</a:t>
            </a:r>
            <a:endParaRPr lang="en-US" b="1" dirty="0"/>
          </a:p>
          <a:p>
            <a:pPr marL="712937" indent="-350912">
              <a:buFont typeface="Arial" pitchFamily="34" charset="0"/>
              <a:buChar char="•"/>
            </a:pPr>
            <a:r>
              <a:rPr lang="en-US" dirty="0" err="1"/>
              <a:t>Instrumentación</a:t>
            </a:r>
            <a:r>
              <a:rPr lang="en-US" dirty="0"/>
              <a:t> </a:t>
            </a:r>
            <a:r>
              <a:rPr lang="en-US" dirty="0" err="1"/>
              <a:t>Electrónica</a:t>
            </a:r>
            <a:r>
              <a:rPr lang="en-US" dirty="0"/>
              <a:t> y Control</a:t>
            </a:r>
          </a:p>
          <a:p>
            <a:pPr marL="712937" indent="-350912">
              <a:buFont typeface="Arial" pitchFamily="34" charset="0"/>
              <a:buChar char="•"/>
            </a:pPr>
            <a:r>
              <a:rPr lang="en-US" dirty="0" err="1"/>
              <a:t>Electrónica</a:t>
            </a:r>
            <a:r>
              <a:rPr lang="en-US" dirty="0"/>
              <a:t> y Control de </a:t>
            </a:r>
            <a:r>
              <a:rPr lang="en-US" dirty="0" err="1"/>
              <a:t>Sistemas</a:t>
            </a:r>
            <a:r>
              <a:rPr lang="en-US" dirty="0"/>
              <a:t> de </a:t>
            </a:r>
            <a:r>
              <a:rPr lang="en-US" dirty="0" err="1"/>
              <a:t>Energía</a:t>
            </a:r>
            <a:endParaRPr lang="en-US" dirty="0"/>
          </a:p>
          <a:p>
            <a:pPr marL="712937" indent="-350912">
              <a:buFont typeface="Arial" pitchFamily="34" charset="0"/>
              <a:buChar char="•"/>
            </a:pPr>
            <a:r>
              <a:rPr lang="en-US" b="1" dirty="0" err="1"/>
              <a:t>Sistemas</a:t>
            </a:r>
            <a:r>
              <a:rPr lang="en-US" b="1" dirty="0"/>
              <a:t> </a:t>
            </a:r>
            <a:r>
              <a:rPr lang="en-US" b="1" dirty="0" err="1"/>
              <a:t>Mecatrónicos</a:t>
            </a:r>
            <a:r>
              <a:rPr lang="en-US" b="1" dirty="0"/>
              <a:t> en </a:t>
            </a:r>
            <a:r>
              <a:rPr lang="en-US" b="1" dirty="0" err="1"/>
              <a:t>Vehículos</a:t>
            </a:r>
            <a:endParaRPr lang="en-US" b="1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3E11A-D8FF-4EB9-9C47-24136AF0989A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1717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Existen</a:t>
            </a:r>
            <a:r>
              <a:rPr lang="en-US" dirty="0"/>
              <a:t> </a:t>
            </a:r>
            <a:r>
              <a:rPr lang="en-US" dirty="0" err="1"/>
              <a:t>cuatro</a:t>
            </a:r>
            <a:r>
              <a:rPr lang="en-US" dirty="0"/>
              <a:t> </a:t>
            </a:r>
            <a:r>
              <a:rPr lang="en-US" dirty="0" err="1"/>
              <a:t>menciones</a:t>
            </a:r>
            <a:r>
              <a:rPr lang="en-US" dirty="0"/>
              <a:t> :</a:t>
            </a:r>
          </a:p>
          <a:p>
            <a:pPr marL="712937" indent="-350912">
              <a:buFont typeface="Arial" pitchFamily="34" charset="0"/>
              <a:buChar char="•"/>
            </a:pPr>
            <a:r>
              <a:rPr lang="en-US" b="1" dirty="0" err="1"/>
              <a:t>Robótica</a:t>
            </a:r>
            <a:r>
              <a:rPr lang="en-US" b="1" dirty="0"/>
              <a:t> y </a:t>
            </a:r>
            <a:r>
              <a:rPr lang="en-US" b="1" dirty="0" err="1"/>
              <a:t>Automatización</a:t>
            </a:r>
            <a:endParaRPr lang="en-US" b="1" dirty="0"/>
          </a:p>
          <a:p>
            <a:pPr marL="712937" indent="-350912">
              <a:buFont typeface="Arial" pitchFamily="34" charset="0"/>
              <a:buChar char="•"/>
            </a:pPr>
            <a:r>
              <a:rPr lang="en-US" dirty="0" err="1"/>
              <a:t>Instrumentación</a:t>
            </a:r>
            <a:r>
              <a:rPr lang="en-US" dirty="0"/>
              <a:t> </a:t>
            </a:r>
            <a:r>
              <a:rPr lang="en-US" dirty="0" err="1"/>
              <a:t>Electrónica</a:t>
            </a:r>
            <a:r>
              <a:rPr lang="en-US" dirty="0"/>
              <a:t> y Control</a:t>
            </a:r>
          </a:p>
          <a:p>
            <a:pPr marL="712937" indent="-350912">
              <a:buFont typeface="Arial" pitchFamily="34" charset="0"/>
              <a:buChar char="•"/>
            </a:pPr>
            <a:r>
              <a:rPr lang="en-US" dirty="0" err="1"/>
              <a:t>Electrónica</a:t>
            </a:r>
            <a:r>
              <a:rPr lang="en-US" dirty="0"/>
              <a:t> y Control de </a:t>
            </a:r>
            <a:r>
              <a:rPr lang="en-US" dirty="0" err="1"/>
              <a:t>Sistemas</a:t>
            </a:r>
            <a:r>
              <a:rPr lang="en-US" dirty="0"/>
              <a:t> de </a:t>
            </a:r>
            <a:r>
              <a:rPr lang="en-US" dirty="0" err="1"/>
              <a:t>Energía</a:t>
            </a:r>
            <a:endParaRPr lang="en-US" dirty="0"/>
          </a:p>
          <a:p>
            <a:pPr marL="712937" indent="-350912">
              <a:buFont typeface="Arial" pitchFamily="34" charset="0"/>
              <a:buChar char="•"/>
            </a:pPr>
            <a:r>
              <a:rPr lang="en-US" b="1" dirty="0" err="1"/>
              <a:t>Sistemas</a:t>
            </a:r>
            <a:r>
              <a:rPr lang="en-US" b="1" dirty="0"/>
              <a:t> </a:t>
            </a:r>
            <a:r>
              <a:rPr lang="en-US" b="1" dirty="0" err="1"/>
              <a:t>Mecatrónicos</a:t>
            </a:r>
            <a:r>
              <a:rPr lang="en-US" b="1" dirty="0"/>
              <a:t> en </a:t>
            </a:r>
            <a:r>
              <a:rPr lang="en-US" b="1" dirty="0" err="1"/>
              <a:t>Vehículos</a:t>
            </a:r>
            <a:endParaRPr lang="en-US" b="1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3E11A-D8FF-4EB9-9C47-24136AF0989A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7743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Existen</a:t>
            </a:r>
            <a:r>
              <a:rPr lang="en-US" dirty="0"/>
              <a:t> </a:t>
            </a:r>
            <a:r>
              <a:rPr lang="en-US" dirty="0" err="1"/>
              <a:t>cuatro</a:t>
            </a:r>
            <a:r>
              <a:rPr lang="en-US" dirty="0"/>
              <a:t> </a:t>
            </a:r>
            <a:r>
              <a:rPr lang="en-US" dirty="0" err="1"/>
              <a:t>menciones</a:t>
            </a:r>
            <a:r>
              <a:rPr lang="en-US" dirty="0"/>
              <a:t> :</a:t>
            </a:r>
          </a:p>
          <a:p>
            <a:pPr marL="712937" indent="-350912">
              <a:buFont typeface="Arial" pitchFamily="34" charset="0"/>
              <a:buChar char="•"/>
            </a:pPr>
            <a:r>
              <a:rPr lang="en-US" b="1" dirty="0" err="1"/>
              <a:t>Robótica</a:t>
            </a:r>
            <a:r>
              <a:rPr lang="en-US" b="1" dirty="0"/>
              <a:t> y </a:t>
            </a:r>
            <a:r>
              <a:rPr lang="en-US" b="1" dirty="0" err="1"/>
              <a:t>Automatización</a:t>
            </a:r>
            <a:endParaRPr lang="en-US" b="1" dirty="0"/>
          </a:p>
          <a:p>
            <a:pPr marL="712937" indent="-350912">
              <a:buFont typeface="Arial" pitchFamily="34" charset="0"/>
              <a:buChar char="•"/>
            </a:pPr>
            <a:r>
              <a:rPr lang="en-US" dirty="0" err="1"/>
              <a:t>Instrumentación</a:t>
            </a:r>
            <a:r>
              <a:rPr lang="en-US" dirty="0"/>
              <a:t> </a:t>
            </a:r>
            <a:r>
              <a:rPr lang="en-US" dirty="0" err="1"/>
              <a:t>Electrónica</a:t>
            </a:r>
            <a:r>
              <a:rPr lang="en-US" dirty="0"/>
              <a:t> y Control</a:t>
            </a:r>
          </a:p>
          <a:p>
            <a:pPr marL="712937" indent="-350912">
              <a:buFont typeface="Arial" pitchFamily="34" charset="0"/>
              <a:buChar char="•"/>
            </a:pPr>
            <a:r>
              <a:rPr lang="en-US" dirty="0" err="1"/>
              <a:t>Electrónica</a:t>
            </a:r>
            <a:r>
              <a:rPr lang="en-US" dirty="0"/>
              <a:t> y Control de </a:t>
            </a:r>
            <a:r>
              <a:rPr lang="en-US" dirty="0" err="1"/>
              <a:t>Sistemas</a:t>
            </a:r>
            <a:r>
              <a:rPr lang="en-US" dirty="0"/>
              <a:t> de </a:t>
            </a:r>
            <a:r>
              <a:rPr lang="en-US" dirty="0" err="1"/>
              <a:t>Energía</a:t>
            </a:r>
            <a:endParaRPr lang="en-US" dirty="0"/>
          </a:p>
          <a:p>
            <a:pPr marL="712937" indent="-350912">
              <a:buFont typeface="Arial" pitchFamily="34" charset="0"/>
              <a:buChar char="•"/>
            </a:pPr>
            <a:r>
              <a:rPr lang="en-US" b="1" dirty="0" err="1"/>
              <a:t>Sistemas</a:t>
            </a:r>
            <a:r>
              <a:rPr lang="en-US" b="1" dirty="0"/>
              <a:t> </a:t>
            </a:r>
            <a:r>
              <a:rPr lang="en-US" b="1" dirty="0" err="1"/>
              <a:t>Mecatrónicos</a:t>
            </a:r>
            <a:r>
              <a:rPr lang="en-US" b="1" dirty="0"/>
              <a:t> en </a:t>
            </a:r>
            <a:r>
              <a:rPr lang="en-US" b="1" dirty="0" err="1"/>
              <a:t>Vehículos</a:t>
            </a:r>
            <a:endParaRPr lang="en-US" b="1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3E11A-D8FF-4EB9-9C47-24136AF0989A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327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Existen</a:t>
            </a:r>
            <a:r>
              <a:rPr lang="en-US" dirty="0"/>
              <a:t> </a:t>
            </a:r>
            <a:r>
              <a:rPr lang="en-US" dirty="0" err="1"/>
              <a:t>cuatro</a:t>
            </a:r>
            <a:r>
              <a:rPr lang="en-US" dirty="0"/>
              <a:t> </a:t>
            </a:r>
            <a:r>
              <a:rPr lang="en-US" dirty="0" err="1"/>
              <a:t>menciones</a:t>
            </a:r>
            <a:r>
              <a:rPr lang="en-US" dirty="0"/>
              <a:t> :</a:t>
            </a:r>
          </a:p>
          <a:p>
            <a:pPr marL="712937" indent="-350912">
              <a:buFont typeface="Arial" pitchFamily="34" charset="0"/>
              <a:buChar char="•"/>
            </a:pPr>
            <a:r>
              <a:rPr lang="en-US" b="1" dirty="0" err="1"/>
              <a:t>Robótica</a:t>
            </a:r>
            <a:r>
              <a:rPr lang="en-US" b="1" dirty="0"/>
              <a:t> y </a:t>
            </a:r>
            <a:r>
              <a:rPr lang="en-US" b="1" dirty="0" err="1"/>
              <a:t>Automatización</a:t>
            </a:r>
            <a:endParaRPr lang="en-US" b="1" dirty="0"/>
          </a:p>
          <a:p>
            <a:pPr marL="712937" indent="-350912">
              <a:buFont typeface="Arial" pitchFamily="34" charset="0"/>
              <a:buChar char="•"/>
            </a:pPr>
            <a:r>
              <a:rPr lang="en-US" dirty="0" err="1"/>
              <a:t>Instrumentación</a:t>
            </a:r>
            <a:r>
              <a:rPr lang="en-US" dirty="0"/>
              <a:t> </a:t>
            </a:r>
            <a:r>
              <a:rPr lang="en-US" dirty="0" err="1"/>
              <a:t>Electrónica</a:t>
            </a:r>
            <a:r>
              <a:rPr lang="en-US" dirty="0"/>
              <a:t> y Control</a:t>
            </a:r>
          </a:p>
          <a:p>
            <a:pPr marL="712937" indent="-350912">
              <a:buFont typeface="Arial" pitchFamily="34" charset="0"/>
              <a:buChar char="•"/>
            </a:pPr>
            <a:r>
              <a:rPr lang="en-US" dirty="0" err="1"/>
              <a:t>Electrónica</a:t>
            </a:r>
            <a:r>
              <a:rPr lang="en-US" dirty="0"/>
              <a:t> y Control de </a:t>
            </a:r>
            <a:r>
              <a:rPr lang="en-US" dirty="0" err="1"/>
              <a:t>Sistemas</a:t>
            </a:r>
            <a:r>
              <a:rPr lang="en-US" dirty="0"/>
              <a:t> de </a:t>
            </a:r>
            <a:r>
              <a:rPr lang="en-US" dirty="0" err="1"/>
              <a:t>Energía</a:t>
            </a:r>
            <a:endParaRPr lang="en-US" dirty="0"/>
          </a:p>
          <a:p>
            <a:pPr marL="712937" indent="-350912">
              <a:buFont typeface="Arial" pitchFamily="34" charset="0"/>
              <a:buChar char="•"/>
            </a:pPr>
            <a:r>
              <a:rPr lang="en-US" b="1" dirty="0" err="1"/>
              <a:t>Sistemas</a:t>
            </a:r>
            <a:r>
              <a:rPr lang="en-US" b="1" dirty="0"/>
              <a:t> </a:t>
            </a:r>
            <a:r>
              <a:rPr lang="en-US" b="1" dirty="0" err="1"/>
              <a:t>Mecatrónicos</a:t>
            </a:r>
            <a:r>
              <a:rPr lang="en-US" b="1" dirty="0"/>
              <a:t> en </a:t>
            </a:r>
            <a:r>
              <a:rPr lang="en-US" b="1" dirty="0" err="1"/>
              <a:t>Vehículos</a:t>
            </a:r>
            <a:endParaRPr lang="en-US" b="1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3E11A-D8FF-4EB9-9C47-24136AF0989A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004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Diferenciar las competencias (</a:t>
            </a:r>
            <a:r>
              <a:rPr lang="es-ES_tradnl" dirty="0" err="1"/>
              <a:t>Curriculum</a:t>
            </a:r>
            <a:r>
              <a:rPr lang="es-ES_tradnl" baseline="0" dirty="0"/>
              <a:t> vitae</a:t>
            </a:r>
            <a:r>
              <a:rPr lang="es-ES_tradnl" dirty="0"/>
              <a:t>) de las atribuciones profesionales según el título.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3E11A-D8FF-4EB9-9C47-24136AF0989A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093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s-ES_tradnl" baseline="0" dirty="0"/>
              <a:t>Resaltar empresas tecnológicas, PTA, Nacionales y Multinacionales. </a:t>
            </a:r>
            <a:endParaRPr lang="es-ES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r>
              <a:rPr lang="es-ES" dirty="0"/>
              <a:t>En general: </a:t>
            </a:r>
          </a:p>
          <a:p>
            <a:r>
              <a:rPr lang="es-ES" dirty="0"/>
              <a:t>Diseñar y construir equipos, máquinas y productos para el consumo en todo tipo de industria y que combinen la tecnología con la estética y la funcionalidad, así como la realización de mediciones, tasaciones, peritaciones, estudios, informes técnicos y planos; la dirección de toda clase de industrias o explotaciones.</a:t>
            </a:r>
          </a:p>
          <a:p>
            <a:r>
              <a:rPr lang="es-ES" dirty="0"/>
              <a:t>Desarrollar tu carrera profesional en todo tipo de sectores: transporte, industria química y agroalimentaria, las energías renovables y alternativas, las transformaciones energéticas, los automóviles, la metalurgia, la mecánica, la electricidad, la electrónica, química ambiental, mantenimiento de los equipos,.</a:t>
            </a:r>
          </a:p>
          <a:p>
            <a:r>
              <a:rPr lang="es-ES" dirty="0"/>
              <a:t>Dentro de estas industrias puedes trabajar en muy diversos departamentos, como el departamento técnico, el de investigación y desarrollo </a:t>
            </a:r>
            <a:r>
              <a:rPr lang="es-ES" dirty="0" err="1"/>
              <a:t>I+D+i</a:t>
            </a:r>
            <a:r>
              <a:rPr lang="es-ES" dirty="0"/>
              <a:t>, el de planificación…</a:t>
            </a:r>
          </a:p>
          <a:p>
            <a:r>
              <a:rPr lang="es-ES" dirty="0"/>
              <a:t>Trabajos de organizador industrial, gestor técnico; de la Producción y las Operaciones; Organización y Gestión de Redes Logísticas; Gestión de Distribución Física (Almacenes y Transportes); Gestión de Compras y Aprovisionamientos; Gestión de Calidad, Seguridad y Medio Ambiente; Gestión de Tecnología y de Innovación Tecnológica; Gestión de Sistemas de Información; Gestión de la Organización y de los Recursos Humanos; Gestión de Marketing y Comercial; Gestión Financiera y de Costes…</a:t>
            </a:r>
          </a:p>
          <a:p>
            <a:pPr defTabSz="914590">
              <a:defRPr/>
            </a:pPr>
            <a:r>
              <a:rPr lang="es-ES" dirty="0"/>
              <a:t>Trabajar para la administración pública, ejerciendo como técnico superior en ayuntamientos, consejerías de las distintas comunidades autónomas y en los ministerios. </a:t>
            </a:r>
          </a:p>
          <a:p>
            <a:pPr defTabSz="914590">
              <a:defRPr/>
            </a:pPr>
            <a:r>
              <a:rPr lang="es-ES" dirty="0"/>
              <a:t>Ejercicio de la docencia en bachillerato, formación profesional y Universidad.</a:t>
            </a:r>
          </a:p>
          <a:p>
            <a:r>
              <a:rPr lang="es-ES" dirty="0"/>
              <a:t>Trabajar en aplicaciones de la electrónica y control a sistemas de energía y de la Mecatrónica a los sistemas de transporte, la industria aeroespacial, la medicina, la agricultura, los procesos de distribución de mercancías...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3E11A-D8FF-4EB9-9C47-24136AF0989A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754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000" dirty="0" err="1"/>
              <a:t>Diferentes</a:t>
            </a:r>
            <a:r>
              <a:rPr lang="en-US" sz="2000" dirty="0"/>
              <a:t> </a:t>
            </a:r>
            <a:r>
              <a:rPr lang="en-US" sz="2000" dirty="0" err="1"/>
              <a:t>Convenios</a:t>
            </a:r>
            <a:r>
              <a:rPr lang="en-US" sz="2000" dirty="0"/>
              <a:t>: </a:t>
            </a:r>
            <a:r>
              <a:rPr lang="en-US" sz="2000" dirty="0" err="1"/>
              <a:t>Nacionales</a:t>
            </a:r>
            <a:r>
              <a:rPr lang="en-US" sz="2000" dirty="0"/>
              <a:t> (Valencia </a:t>
            </a:r>
            <a:r>
              <a:rPr lang="en-US" sz="2000" dirty="0" err="1"/>
              <a:t>sobre</a:t>
            </a:r>
            <a:r>
              <a:rPr lang="en-US" sz="2000" dirty="0"/>
              <a:t> </a:t>
            </a:r>
            <a:r>
              <a:rPr lang="en-US" sz="2000" dirty="0" err="1"/>
              <a:t>todo</a:t>
            </a:r>
            <a:r>
              <a:rPr lang="en-US" sz="2000" dirty="0"/>
              <a:t>) , </a:t>
            </a:r>
            <a:r>
              <a:rPr lang="en-US" sz="2000" dirty="0" err="1"/>
              <a:t>Europeos</a:t>
            </a:r>
            <a:r>
              <a:rPr lang="en-US" sz="2000" dirty="0"/>
              <a:t> e </a:t>
            </a:r>
            <a:r>
              <a:rPr lang="en-US" sz="2000" dirty="0" err="1"/>
              <a:t>Internacionales</a:t>
            </a:r>
            <a:r>
              <a:rPr lang="en-US" sz="2000" dirty="0"/>
              <a:t>.</a:t>
            </a:r>
          </a:p>
          <a:p>
            <a:pPr eaLnBrk="1" hangingPunct="1">
              <a:defRPr/>
            </a:pPr>
            <a:r>
              <a:rPr lang="en-US" sz="2000" dirty="0" err="1"/>
              <a:t>Sócrates</a:t>
            </a:r>
            <a:r>
              <a:rPr lang="en-US" sz="2000" dirty="0"/>
              <a:t>-Erasmus con </a:t>
            </a:r>
            <a:r>
              <a:rPr lang="en-US" sz="2000" dirty="0" err="1"/>
              <a:t>muchas</a:t>
            </a:r>
            <a:r>
              <a:rPr lang="en-US" sz="2000" dirty="0"/>
              <a:t> </a:t>
            </a:r>
            <a:r>
              <a:rPr lang="en-US" sz="2000" dirty="0" err="1"/>
              <a:t>universidades</a:t>
            </a:r>
            <a:r>
              <a:rPr lang="en-US" sz="2000" dirty="0"/>
              <a:t> </a:t>
            </a:r>
            <a:r>
              <a:rPr lang="en-US" sz="2000" dirty="0" err="1"/>
              <a:t>europeas</a:t>
            </a:r>
            <a:r>
              <a:rPr lang="en-US" sz="2000" dirty="0"/>
              <a:t>.</a:t>
            </a:r>
          </a:p>
          <a:p>
            <a:pPr marL="878070" lvl="1" indent="-255641" eaLnBrk="1" hangingPunct="1">
              <a:defRPr/>
            </a:pPr>
            <a:r>
              <a:rPr lang="en-US" sz="1800" dirty="0" err="1"/>
              <a:t>Aquisgrán</a:t>
            </a:r>
            <a:r>
              <a:rPr lang="en-US" sz="1800" dirty="0"/>
              <a:t> (</a:t>
            </a:r>
            <a:r>
              <a:rPr lang="en-US" sz="1800" dirty="0" err="1"/>
              <a:t>Alemania</a:t>
            </a:r>
            <a:r>
              <a:rPr lang="en-US" sz="1800" dirty="0"/>
              <a:t>); Dresden (</a:t>
            </a:r>
            <a:r>
              <a:rPr lang="en-US" sz="1800" dirty="0" err="1"/>
              <a:t>Alemania</a:t>
            </a:r>
            <a:r>
              <a:rPr lang="en-US" sz="1800" dirty="0"/>
              <a:t>); Graz (Austria) Wroclaw (</a:t>
            </a:r>
            <a:r>
              <a:rPr lang="en-US" sz="1800" dirty="0" err="1"/>
              <a:t>Polonia</a:t>
            </a:r>
            <a:r>
              <a:rPr lang="en-US" sz="1800" dirty="0"/>
              <a:t>); </a:t>
            </a:r>
            <a:r>
              <a:rPr lang="en-US" sz="1800" dirty="0" err="1"/>
              <a:t>Milán</a:t>
            </a:r>
            <a:r>
              <a:rPr lang="en-US" sz="1800" dirty="0"/>
              <a:t> (Italia) Brno (Rep. </a:t>
            </a:r>
            <a:r>
              <a:rPr lang="en-US" sz="1800" dirty="0" err="1"/>
              <a:t>Checa</a:t>
            </a:r>
            <a:r>
              <a:rPr lang="en-US" sz="1800" dirty="0"/>
              <a:t>); </a:t>
            </a:r>
            <a:r>
              <a:rPr lang="en-US" sz="1800" dirty="0" err="1"/>
              <a:t>Turín</a:t>
            </a:r>
            <a:r>
              <a:rPr lang="en-US" sz="1800" dirty="0"/>
              <a:t> (Italia) </a:t>
            </a:r>
            <a:r>
              <a:rPr lang="en-US" sz="1800" dirty="0" err="1"/>
              <a:t>Petrosani</a:t>
            </a:r>
            <a:r>
              <a:rPr lang="en-US" sz="1800" dirty="0"/>
              <a:t> (</a:t>
            </a:r>
            <a:r>
              <a:rPr lang="en-US" sz="1800" dirty="0" err="1"/>
              <a:t>Rumanía</a:t>
            </a:r>
            <a:r>
              <a:rPr lang="en-US" sz="1800" dirty="0"/>
              <a:t>); La Rochelle (</a:t>
            </a:r>
            <a:r>
              <a:rPr lang="en-US" sz="1800" dirty="0" err="1"/>
              <a:t>Francia</a:t>
            </a:r>
            <a:r>
              <a:rPr lang="en-US" sz="1800" dirty="0"/>
              <a:t>) </a:t>
            </a:r>
            <a:r>
              <a:rPr lang="en-US" sz="1800" dirty="0" err="1"/>
              <a:t>Skovde</a:t>
            </a:r>
            <a:r>
              <a:rPr lang="en-US" sz="1800" dirty="0"/>
              <a:t> (</a:t>
            </a:r>
            <a:r>
              <a:rPr lang="en-US" sz="1800" dirty="0" err="1"/>
              <a:t>Suecia</a:t>
            </a:r>
            <a:r>
              <a:rPr lang="en-US" sz="1800" dirty="0"/>
              <a:t>)</a:t>
            </a:r>
          </a:p>
          <a:p>
            <a:pPr marL="878070" lvl="1" indent="-255641" eaLnBrk="1" hangingPunct="1">
              <a:defRPr/>
            </a:pPr>
            <a:r>
              <a:rPr lang="en-US" sz="1800" dirty="0" err="1"/>
              <a:t>Lieja</a:t>
            </a:r>
            <a:r>
              <a:rPr lang="en-US" sz="1800" dirty="0"/>
              <a:t> (</a:t>
            </a:r>
            <a:r>
              <a:rPr lang="en-US" sz="1800" dirty="0" err="1"/>
              <a:t>Bélgica</a:t>
            </a:r>
            <a:r>
              <a:rPr lang="en-US" sz="1800" dirty="0"/>
              <a:t>) Munich (</a:t>
            </a:r>
            <a:r>
              <a:rPr lang="en-US" sz="1800" dirty="0" err="1"/>
              <a:t>Alemania</a:t>
            </a:r>
            <a:r>
              <a:rPr lang="en-US" sz="1800" dirty="0"/>
              <a:t>); </a:t>
            </a:r>
            <a:r>
              <a:rPr lang="en-US" sz="1800" dirty="0" err="1"/>
              <a:t>Mikkeli</a:t>
            </a:r>
            <a:r>
              <a:rPr lang="en-US" sz="1800" dirty="0"/>
              <a:t> (</a:t>
            </a:r>
            <a:r>
              <a:rPr lang="en-US" sz="1800" dirty="0" err="1"/>
              <a:t>Finlandia</a:t>
            </a:r>
            <a:r>
              <a:rPr lang="en-US" sz="1800" dirty="0"/>
              <a:t>) </a:t>
            </a:r>
            <a:r>
              <a:rPr lang="en-US" sz="1800" dirty="0" err="1"/>
              <a:t>Varsovia</a:t>
            </a:r>
            <a:r>
              <a:rPr lang="en-US" sz="1800" dirty="0"/>
              <a:t> (</a:t>
            </a:r>
            <a:r>
              <a:rPr lang="en-US" sz="1800" dirty="0" err="1"/>
              <a:t>Polonia</a:t>
            </a:r>
            <a:r>
              <a:rPr lang="en-US" sz="1800" dirty="0"/>
              <a:t>); </a:t>
            </a:r>
          </a:p>
          <a:p>
            <a:pPr marL="878070" lvl="1" indent="-255641" eaLnBrk="1" hangingPunct="1">
              <a:defRPr/>
            </a:pPr>
            <a:endParaRPr lang="en-US" sz="2000" dirty="0"/>
          </a:p>
          <a:p>
            <a:pPr marL="878070" lvl="1" indent="-255641" eaLnBrk="1" hangingPunct="1">
              <a:defRPr/>
            </a:pPr>
            <a:r>
              <a:rPr lang="en-US" sz="2000" dirty="0" err="1"/>
              <a:t>Además</a:t>
            </a:r>
            <a:r>
              <a:rPr lang="en-US" sz="2000" dirty="0"/>
              <a:t>, </a:t>
            </a:r>
            <a:r>
              <a:rPr lang="en-US" sz="2000" dirty="0" err="1"/>
              <a:t>acuerdos</a:t>
            </a:r>
            <a:r>
              <a:rPr lang="en-US" sz="2000" dirty="0"/>
              <a:t> </a:t>
            </a:r>
            <a:r>
              <a:rPr lang="en-US" sz="2000" dirty="0" err="1"/>
              <a:t>bilaterales</a:t>
            </a:r>
            <a:r>
              <a:rPr lang="en-US" sz="2000" dirty="0"/>
              <a:t> con </a:t>
            </a:r>
            <a:r>
              <a:rPr lang="en-US" sz="2000" dirty="0" err="1"/>
              <a:t>otras</a:t>
            </a:r>
            <a:r>
              <a:rPr lang="en-US" sz="2000" dirty="0"/>
              <a:t> </a:t>
            </a:r>
            <a:r>
              <a:rPr lang="en-US" sz="2000" dirty="0" err="1"/>
              <a:t>universidades</a:t>
            </a:r>
            <a:r>
              <a:rPr lang="en-US" sz="2000" dirty="0"/>
              <a:t>: </a:t>
            </a:r>
            <a:r>
              <a:rPr lang="en-US" sz="1800" dirty="0"/>
              <a:t>North Carolina (EE.UU.) Calgary (</a:t>
            </a:r>
            <a:r>
              <a:rPr lang="en-US" sz="1800" dirty="0" err="1"/>
              <a:t>Canadá</a:t>
            </a:r>
            <a:r>
              <a:rPr lang="en-US" sz="1800" dirty="0"/>
              <a:t>); Guelph (</a:t>
            </a:r>
            <a:r>
              <a:rPr lang="en-US" sz="1800" dirty="0" err="1"/>
              <a:t>Canadá</a:t>
            </a:r>
            <a:r>
              <a:rPr lang="en-US" sz="1800" dirty="0"/>
              <a:t>) North Dakota (EE.UU.); ITESA (Mexico).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3E11A-D8FF-4EB9-9C47-24136AF0989A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121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Dobles Grados</a:t>
            </a:r>
            <a:r>
              <a:rPr lang="es-ES_tradnl" baseline="0" dirty="0"/>
              <a:t> y notas de corte.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3E11A-D8FF-4EB9-9C47-24136AF0989A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9522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Accesos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3E11A-D8FF-4EB9-9C47-24136AF0989A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5275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Herbert </a:t>
            </a:r>
            <a:r>
              <a:rPr lang="es-ES" dirty="0" err="1"/>
              <a:t>Simon</a:t>
            </a:r>
            <a:r>
              <a:rPr lang="es-ES" dirty="0"/>
              <a:t>: Economista Americano</a:t>
            </a:r>
          </a:p>
          <a:p>
            <a:r>
              <a:rPr lang="es-ES" dirty="0"/>
              <a:t>John Wesley: Teólogo Inglés</a:t>
            </a:r>
          </a:p>
          <a:p>
            <a:r>
              <a:rPr lang="es-ES" dirty="0"/>
              <a:t>Henry Ford: Fundador de la compañía Ford, cadenas de montaje y producción en masa</a:t>
            </a:r>
          </a:p>
          <a:p>
            <a:r>
              <a:rPr lang="es-ES" dirty="0"/>
              <a:t>Santiago Calatrava: Arquitecto Español</a:t>
            </a:r>
          </a:p>
          <a:p>
            <a:r>
              <a:rPr lang="es-ES" dirty="0"/>
              <a:t>Harold </a:t>
            </a:r>
            <a:r>
              <a:rPr lang="es-ES" dirty="0" err="1"/>
              <a:t>Magoun</a:t>
            </a:r>
            <a:r>
              <a:rPr lang="es-ES" dirty="0"/>
              <a:t>: Osteópata de la Casa Blanca</a:t>
            </a:r>
          </a:p>
          <a:p>
            <a:r>
              <a:rPr lang="es-ES" dirty="0"/>
              <a:t>Arquímedes: Científico Griego</a:t>
            </a:r>
          </a:p>
          <a:p>
            <a:r>
              <a:rPr lang="es-ES" dirty="0"/>
              <a:t>Jane Goodall: Primatóloga Inglesa</a:t>
            </a:r>
          </a:p>
          <a:p>
            <a:r>
              <a:rPr lang="es-ES" dirty="0"/>
              <a:t>Alvin Toffler:  Periodista NY.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3E11A-D8FF-4EB9-9C47-24136AF0989A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9916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Resaltar las atribuciones profesionales de los tres grados (ECA,DAD,MEC) y los tres grados</a:t>
            </a:r>
            <a:r>
              <a:rPr lang="es-ES" baseline="0" dirty="0"/>
              <a:t> que se imparten dentro del Campus de Excelencia Internacional de Andalucía </a:t>
            </a:r>
            <a:r>
              <a:rPr lang="es-ES" baseline="0" dirty="0" err="1"/>
              <a:t>Tech</a:t>
            </a:r>
            <a:r>
              <a:rPr lang="es-ES" baseline="0" dirty="0"/>
              <a:t> (OI,IE,ERM) conjuntamente con la Universidad de Sevilla.</a:t>
            </a:r>
          </a:p>
          <a:p>
            <a:r>
              <a:rPr lang="es-ES_tradnl" baseline="0" dirty="0"/>
              <a:t>Comentar el Máster en Ingeniería Industrial y sus Atribuciones Plenas.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3E11A-D8FF-4EB9-9C47-24136AF0989A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6864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Estructura de los Grados Simples (con atribuciones</a:t>
            </a:r>
            <a:r>
              <a:rPr lang="es-ES_tradnl" baseline="0" dirty="0"/>
              <a:t> como ECA, DAD y MEC</a:t>
            </a:r>
            <a:r>
              <a:rPr lang="es-ES_tradnl" dirty="0"/>
              <a:t>  y sin atribuciones como DIS)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3E11A-D8FF-4EB9-9C47-24136AF0989A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505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8 títulos</a:t>
            </a:r>
            <a:r>
              <a:rPr lang="es-ES" baseline="0" dirty="0"/>
              <a:t> de Grado y 5 Máster tienen reconocido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3E11A-D8FF-4EB9-9C47-24136AF0989A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160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Grado en</a:t>
            </a:r>
            <a:r>
              <a:rPr lang="es-ES_tradnl" baseline="0" dirty="0"/>
              <a:t> T.I. Resaltar la estructura Básica, Rama Industrial y Tecnológica con los 8 Itinerarios o Especialidades en el último curso.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3E11A-D8FF-4EB9-9C47-24136AF0989A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5579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8</a:t>
            </a:r>
            <a:r>
              <a:rPr lang="es-ES_tradnl" baseline="0" dirty="0"/>
              <a:t> Itinerarios de especialidad, hay que incluir Proyectos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3E11A-D8FF-4EB9-9C47-24136AF0989A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647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20C6-18B4-4516-ABF6-D0540F6F1A0D}" type="datetime1">
              <a:rPr lang="es-ES" smtClean="0"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347BA-0DA3-4593-B331-F49EDCC3CA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600FC-423C-4725-A9F8-C28F72534F9A}" type="datetime1">
              <a:rPr lang="es-ES" smtClean="0"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82AA9-B2DC-4698-ADE3-B37DAD4546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C678C-0C45-4DEF-B896-AC202F9EC03B}" type="datetime1">
              <a:rPr lang="es-ES" smtClean="0"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81EE2-61C6-4120-8924-0B042B0000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2B6FB-A7FE-4825-B1E5-5B2D7235A35E}" type="datetime1">
              <a:rPr lang="es-ES" smtClean="0"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E83AC-30BC-4E1E-A3F7-07B073ADEA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9C38F-0438-4545-B22C-96723AAB5AB5}" type="datetime1">
              <a:rPr lang="es-ES" smtClean="0"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AEFDB-7EB5-4732-8D06-1F8BE9898C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2786-2237-47D8-837F-2AFC0694BCC1}" type="datetime1">
              <a:rPr lang="es-ES" smtClean="0"/>
              <a:t>07/10/2022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7C923-452D-4485-918E-D553CE124F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85927-862A-421F-9782-BCC3E9466AA6}" type="datetime1">
              <a:rPr lang="es-ES" smtClean="0"/>
              <a:t>07/10/2022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1B94E-75C2-449F-989F-0DDACC215F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90215-E7EF-4615-9C44-B059A91DB7D6}" type="datetime1">
              <a:rPr lang="es-ES" smtClean="0"/>
              <a:t>07/10/2022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384AC-6710-48A0-91A1-86E57D56B6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3E980-CCAA-4D44-9179-1CB78695F41B}" type="datetime1">
              <a:rPr lang="es-ES" smtClean="0"/>
              <a:t>07/10/2022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12FD6-E01A-4F66-85C8-3A8C26C8C2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7A7A9-DA16-435B-84FA-08F1B1584609}" type="datetime1">
              <a:rPr lang="es-ES" smtClean="0"/>
              <a:t>07/10/2022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AE603-F6A2-4C5B-8F85-B5179173CC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03B8-88A1-460D-BE53-49E8C7C7E033}" type="datetime1">
              <a:rPr lang="es-ES" smtClean="0"/>
              <a:t>07/10/2022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BADC0-2F80-47C6-BE4F-60113DEFB7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CBC199-8B9B-47F7-BD6C-2AE0D54317DC}" type="datetime1">
              <a:rPr lang="es-ES" smtClean="0"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B1A9057-5F03-4B34-9065-3E0B903453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image" Target="../media/image3.png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11" Type="http://schemas.openxmlformats.org/officeDocument/2006/relationships/image" Target="../media/image2.wmf"/><Relationship Id="rId5" Type="http://schemas.openxmlformats.org/officeDocument/2006/relationships/image" Target="../media/image37.emf"/><Relationship Id="rId10" Type="http://schemas.openxmlformats.org/officeDocument/2006/relationships/image" Target="../media/image42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Relationship Id="rId1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4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wmf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11" Type="http://schemas.openxmlformats.org/officeDocument/2006/relationships/image" Target="../media/image4.jpeg"/><Relationship Id="rId5" Type="http://schemas.openxmlformats.org/officeDocument/2006/relationships/image" Target="../media/image48.jpeg"/><Relationship Id="rId10" Type="http://schemas.openxmlformats.org/officeDocument/2006/relationships/image" Target="../media/image44.jpeg"/><Relationship Id="rId4" Type="http://schemas.openxmlformats.org/officeDocument/2006/relationships/image" Target="../media/image47.jpeg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2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2.wmf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wmf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4.jpe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8.jpg"/><Relationship Id="rId7" Type="http://schemas.openxmlformats.org/officeDocument/2006/relationships/image" Target="../media/image2.w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280398" y="744855"/>
            <a:ext cx="8642350" cy="59039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3" y="1754979"/>
            <a:ext cx="8629115" cy="4845580"/>
          </a:xfrm>
          <a:prstGeom prst="rect">
            <a:avLst/>
          </a:prstGeom>
        </p:spPr>
      </p:pic>
      <p:pic>
        <p:nvPicPr>
          <p:cNvPr id="14337" name="Picture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899" y="46355"/>
            <a:ext cx="1812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478919"/>
            <a:ext cx="9001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18 Rectángulo"/>
          <p:cNvSpPr>
            <a:spLocks noChangeArrowheads="1"/>
          </p:cNvSpPr>
          <p:nvPr/>
        </p:nvSpPr>
        <p:spPr bwMode="auto">
          <a:xfrm>
            <a:off x="155353" y="910542"/>
            <a:ext cx="8988647" cy="8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" sz="2800" b="1" dirty="0">
                <a:solidFill>
                  <a:srgbClr val="002060"/>
                </a:solidFill>
                <a:latin typeface="Arial" charset="0"/>
              </a:rPr>
              <a:t>ESCUELA DE INGENIERÍAS INDUSTRIALES</a:t>
            </a:r>
          </a:p>
          <a:p>
            <a:pPr algn="ctr">
              <a:spcBef>
                <a:spcPct val="20000"/>
              </a:spcBef>
            </a:pPr>
            <a:r>
              <a:rPr lang="es-ES" b="1" dirty="0">
                <a:solidFill>
                  <a:srgbClr val="FF0000"/>
                </a:solidFill>
                <a:latin typeface="Arial" charset="0"/>
              </a:rPr>
              <a:t>Ampliación del Campus de Teatinos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80398" y="1908250"/>
            <a:ext cx="859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s-ES" sz="2400" b="1" i="0" dirty="0">
                <a:solidFill>
                  <a:srgbClr val="002859"/>
                </a:solidFill>
                <a:effectLst/>
                <a:latin typeface="Verdana" panose="020B0604030504040204" pitchFamily="34" charset="0"/>
              </a:rPr>
              <a:t>Notas de corte y plazas ofertadas en las Titulaciones de Grado Curso </a:t>
            </a:r>
            <a:r>
              <a:rPr lang="es-ES" sz="24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22-23</a:t>
            </a:r>
          </a:p>
        </p:txBody>
      </p:sp>
      <p:sp>
        <p:nvSpPr>
          <p:cNvPr id="12" name="6 Rectángulo redondeado"/>
          <p:cNvSpPr/>
          <p:nvPr/>
        </p:nvSpPr>
        <p:spPr bwMode="auto">
          <a:xfrm>
            <a:off x="5738520" y="5346226"/>
            <a:ext cx="1105506" cy="1080120"/>
          </a:xfrm>
          <a:prstGeom prst="round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81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00305E"/>
                </a:solidFill>
                <a:latin typeface="Arial" charset="0"/>
              </a:rPr>
              <a:t>GRADO INGENIERÍA ELÉCTRICA</a:t>
            </a:r>
          </a:p>
        </p:txBody>
      </p:sp>
      <p:sp>
        <p:nvSpPr>
          <p:cNvPr id="10" name="8 Rectángulo redondeado"/>
          <p:cNvSpPr/>
          <p:nvPr/>
        </p:nvSpPr>
        <p:spPr bwMode="auto">
          <a:xfrm>
            <a:off x="7572916" y="5126537"/>
            <a:ext cx="1309185" cy="1064742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00305E"/>
                </a:solidFill>
                <a:latin typeface="Arial" charset="0"/>
              </a:rPr>
              <a:t>GRADO INGENIERÍA  ELECTRÓNICA INDUSTRIAL</a:t>
            </a:r>
          </a:p>
        </p:txBody>
      </p:sp>
      <p:sp>
        <p:nvSpPr>
          <p:cNvPr id="17" name="10 Rectángulo redondeado"/>
          <p:cNvSpPr/>
          <p:nvPr/>
        </p:nvSpPr>
        <p:spPr bwMode="auto">
          <a:xfrm>
            <a:off x="283040" y="4234769"/>
            <a:ext cx="1336457" cy="1038091"/>
          </a:xfrm>
          <a:prstGeom prst="round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00305E"/>
                </a:solidFill>
                <a:latin typeface="Arial" charset="0"/>
              </a:rPr>
              <a:t>GRADO EN INGENIERÍA ELECTRÓNICA, ROBÓTICA Y MECATRÓNICA</a:t>
            </a:r>
          </a:p>
        </p:txBody>
      </p:sp>
      <p:sp>
        <p:nvSpPr>
          <p:cNvPr id="16" name="9 Rectángulo redondeado"/>
          <p:cNvSpPr/>
          <p:nvPr/>
        </p:nvSpPr>
        <p:spPr bwMode="auto">
          <a:xfrm>
            <a:off x="6572571" y="4231838"/>
            <a:ext cx="1224136" cy="101287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00305E"/>
                </a:solidFill>
                <a:latin typeface="Arial" charset="0"/>
              </a:rPr>
              <a:t>GRADO EN INGENIERÍA DE LA ENERGÍA</a:t>
            </a:r>
          </a:p>
        </p:txBody>
      </p:sp>
      <p:sp>
        <p:nvSpPr>
          <p:cNvPr id="15" name="6 Rectángulo redondeado"/>
          <p:cNvSpPr/>
          <p:nvPr/>
        </p:nvSpPr>
        <p:spPr bwMode="auto">
          <a:xfrm>
            <a:off x="3342438" y="4285767"/>
            <a:ext cx="1442849" cy="1032767"/>
          </a:xfrm>
          <a:prstGeom prst="round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00305E"/>
                </a:solidFill>
                <a:latin typeface="Arial" charset="0"/>
              </a:rPr>
              <a:t>GRADO EN INGENIERÍA DE ORGANIZACIÓN INDUSTRIAL</a:t>
            </a:r>
          </a:p>
        </p:txBody>
      </p:sp>
      <p:sp>
        <p:nvSpPr>
          <p:cNvPr id="14" name="8 Rectángulo redondeado"/>
          <p:cNvSpPr/>
          <p:nvPr/>
        </p:nvSpPr>
        <p:spPr bwMode="auto">
          <a:xfrm>
            <a:off x="4643463" y="4661192"/>
            <a:ext cx="1368152" cy="995908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00305E"/>
                </a:solidFill>
                <a:latin typeface="Arial" charset="0"/>
              </a:rPr>
              <a:t>GRADO EN INGENIERÍA  EN TECNOLOGÍAS INDUSTRIALES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623492" y="3862898"/>
            <a:ext cx="723358" cy="440982"/>
            <a:chOff x="1107115" y="101834"/>
            <a:chExt cx="545529" cy="488614"/>
          </a:xfrm>
        </p:grpSpPr>
        <p:sp>
          <p:nvSpPr>
            <p:cNvPr id="31" name="Elipse 30"/>
            <p:cNvSpPr/>
            <p:nvPr/>
          </p:nvSpPr>
          <p:spPr>
            <a:xfrm>
              <a:off x="1107115" y="101834"/>
              <a:ext cx="450057" cy="488614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/>
                </a:solidFill>
                <a:highlight>
                  <a:srgbClr val="FF3300"/>
                </a:highlight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1116137" y="161475"/>
              <a:ext cx="536507" cy="375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chemeClr val="bg1"/>
                  </a:solidFill>
                </a:rPr>
                <a:t>11,7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6956629" y="3933137"/>
            <a:ext cx="537480" cy="413299"/>
            <a:chOff x="907464" y="69709"/>
            <a:chExt cx="537480" cy="488614"/>
          </a:xfrm>
        </p:grpSpPr>
        <p:sp>
          <p:nvSpPr>
            <p:cNvPr id="34" name="Elipse 33"/>
            <p:cNvSpPr/>
            <p:nvPr/>
          </p:nvSpPr>
          <p:spPr>
            <a:xfrm>
              <a:off x="907464" y="69709"/>
              <a:ext cx="450057" cy="488614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/>
                </a:solidFill>
                <a:highlight>
                  <a:srgbClr val="FF3300"/>
                </a:highlight>
              </a:endParaRP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908437" y="129350"/>
              <a:ext cx="5365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chemeClr val="bg1"/>
                  </a:solidFill>
                </a:rPr>
                <a:t>5,0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7294"/>
            <a:ext cx="794813" cy="668680"/>
          </a:xfrm>
          <a:prstGeom prst="rect">
            <a:avLst/>
          </a:prstGeom>
        </p:spPr>
      </p:pic>
      <p:sp>
        <p:nvSpPr>
          <p:cNvPr id="13" name="9 Rectángulo redondeado"/>
          <p:cNvSpPr/>
          <p:nvPr/>
        </p:nvSpPr>
        <p:spPr bwMode="auto">
          <a:xfrm>
            <a:off x="2691782" y="5415198"/>
            <a:ext cx="1164381" cy="10058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00305E"/>
                </a:solidFill>
                <a:latin typeface="Arial" charset="0"/>
              </a:rPr>
              <a:t>GRADO INGENIERÍA MECÁNICA</a:t>
            </a:r>
          </a:p>
        </p:txBody>
      </p:sp>
      <p:grpSp>
        <p:nvGrpSpPr>
          <p:cNvPr id="43" name="Grupo 42"/>
          <p:cNvGrpSpPr/>
          <p:nvPr/>
        </p:nvGrpSpPr>
        <p:grpSpPr>
          <a:xfrm>
            <a:off x="1950246" y="4303880"/>
            <a:ext cx="800625" cy="637701"/>
            <a:chOff x="1107115" y="101834"/>
            <a:chExt cx="545529" cy="718616"/>
          </a:xfrm>
        </p:grpSpPr>
        <p:sp>
          <p:nvSpPr>
            <p:cNvPr id="44" name="Elipse 43"/>
            <p:cNvSpPr/>
            <p:nvPr/>
          </p:nvSpPr>
          <p:spPr>
            <a:xfrm>
              <a:off x="1107115" y="101834"/>
              <a:ext cx="450057" cy="488614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/>
                </a:solidFill>
                <a:highlight>
                  <a:srgbClr val="FF3300"/>
                </a:highlight>
              </a:endParaRPr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1116137" y="161476"/>
              <a:ext cx="536507" cy="658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chemeClr val="bg1"/>
                  </a:solidFill>
                </a:rPr>
                <a:t>10,1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2970615" y="4975143"/>
            <a:ext cx="536507" cy="439434"/>
            <a:chOff x="1073007" y="101834"/>
            <a:chExt cx="536507" cy="488614"/>
          </a:xfrm>
        </p:grpSpPr>
        <p:sp>
          <p:nvSpPr>
            <p:cNvPr id="28" name="Elipse 27"/>
            <p:cNvSpPr/>
            <p:nvPr/>
          </p:nvSpPr>
          <p:spPr>
            <a:xfrm>
              <a:off x="1107115" y="101834"/>
              <a:ext cx="450057" cy="488614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/>
                </a:solidFill>
                <a:highlight>
                  <a:srgbClr val="FF3300"/>
                </a:highlight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1073007" y="161475"/>
              <a:ext cx="536507" cy="376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chemeClr val="bg1"/>
                  </a:solidFill>
                </a:rPr>
                <a:t> 8,5</a:t>
              </a:r>
            </a:p>
          </p:txBody>
        </p:sp>
      </p:grpSp>
      <p:sp>
        <p:nvSpPr>
          <p:cNvPr id="19" name="Marcador de número de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347BA-0DA3-4593-B331-F49EDCC3CA71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  <p:grpSp>
        <p:nvGrpSpPr>
          <p:cNvPr id="46" name="Grupo 45"/>
          <p:cNvGrpSpPr/>
          <p:nvPr/>
        </p:nvGrpSpPr>
        <p:grpSpPr>
          <a:xfrm>
            <a:off x="618533" y="5207485"/>
            <a:ext cx="683921" cy="331940"/>
            <a:chOff x="1094354" y="-9216"/>
            <a:chExt cx="515788" cy="494009"/>
          </a:xfrm>
        </p:grpSpPr>
        <p:sp>
          <p:nvSpPr>
            <p:cNvPr id="47" name="Elipse 46"/>
            <p:cNvSpPr/>
            <p:nvPr/>
          </p:nvSpPr>
          <p:spPr>
            <a:xfrm>
              <a:off x="1094354" y="-3821"/>
              <a:ext cx="450057" cy="48861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/>
                </a:solidFill>
                <a:highlight>
                  <a:srgbClr val="FF3300"/>
                </a:highlight>
              </a:endParaRPr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1180688" y="-9216"/>
              <a:ext cx="429454" cy="375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65</a:t>
              </a:r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5118832" y="4228452"/>
            <a:ext cx="537480" cy="413299"/>
            <a:chOff x="907464" y="69709"/>
            <a:chExt cx="537480" cy="488614"/>
          </a:xfrm>
        </p:grpSpPr>
        <p:sp>
          <p:nvSpPr>
            <p:cNvPr id="65" name="Elipse 64"/>
            <p:cNvSpPr/>
            <p:nvPr/>
          </p:nvSpPr>
          <p:spPr>
            <a:xfrm>
              <a:off x="907464" y="69709"/>
              <a:ext cx="450057" cy="488614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/>
                </a:solidFill>
                <a:highlight>
                  <a:srgbClr val="FF3300"/>
                </a:highlight>
              </a:endParaRPr>
            </a:p>
          </p:txBody>
        </p:sp>
        <p:sp>
          <p:nvSpPr>
            <p:cNvPr id="66" name="CuadroTexto 65"/>
            <p:cNvSpPr txBox="1"/>
            <p:nvPr/>
          </p:nvSpPr>
          <p:spPr>
            <a:xfrm>
              <a:off x="908437" y="129350"/>
              <a:ext cx="5365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chemeClr val="bg1"/>
                  </a:solidFill>
                </a:rPr>
                <a:t>5,0</a:t>
              </a:r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3799438" y="3877310"/>
            <a:ext cx="537480" cy="413299"/>
            <a:chOff x="907464" y="69709"/>
            <a:chExt cx="537480" cy="488614"/>
          </a:xfrm>
        </p:grpSpPr>
        <p:sp>
          <p:nvSpPr>
            <p:cNvPr id="68" name="Elipse 67"/>
            <p:cNvSpPr/>
            <p:nvPr/>
          </p:nvSpPr>
          <p:spPr>
            <a:xfrm>
              <a:off x="907464" y="69709"/>
              <a:ext cx="450057" cy="488614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/>
                </a:solidFill>
                <a:highlight>
                  <a:srgbClr val="FF3300"/>
                </a:highlight>
              </a:endParaRPr>
            </a:p>
          </p:txBody>
        </p:sp>
        <p:sp>
          <p:nvSpPr>
            <p:cNvPr id="69" name="CuadroTexto 68"/>
            <p:cNvSpPr txBox="1"/>
            <p:nvPr/>
          </p:nvSpPr>
          <p:spPr>
            <a:xfrm>
              <a:off x="908437" y="129350"/>
              <a:ext cx="536507" cy="400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chemeClr val="bg1"/>
                  </a:solidFill>
                </a:rPr>
                <a:t>5,7</a:t>
              </a:r>
            </a:p>
          </p:txBody>
        </p:sp>
      </p:grpSp>
      <p:grpSp>
        <p:nvGrpSpPr>
          <p:cNvPr id="70" name="Grupo 69"/>
          <p:cNvGrpSpPr/>
          <p:nvPr/>
        </p:nvGrpSpPr>
        <p:grpSpPr>
          <a:xfrm>
            <a:off x="6046422" y="5077760"/>
            <a:ext cx="537480" cy="413299"/>
            <a:chOff x="907464" y="69709"/>
            <a:chExt cx="537480" cy="488614"/>
          </a:xfrm>
        </p:grpSpPr>
        <p:sp>
          <p:nvSpPr>
            <p:cNvPr id="71" name="Elipse 70"/>
            <p:cNvSpPr/>
            <p:nvPr/>
          </p:nvSpPr>
          <p:spPr>
            <a:xfrm>
              <a:off x="907464" y="69709"/>
              <a:ext cx="450057" cy="488614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/>
                </a:solidFill>
                <a:highlight>
                  <a:srgbClr val="FF3300"/>
                </a:highlight>
              </a:endParaRPr>
            </a:p>
          </p:txBody>
        </p:sp>
        <p:sp>
          <p:nvSpPr>
            <p:cNvPr id="72" name="CuadroTexto 71"/>
            <p:cNvSpPr txBox="1"/>
            <p:nvPr/>
          </p:nvSpPr>
          <p:spPr>
            <a:xfrm>
              <a:off x="908437" y="129350"/>
              <a:ext cx="5365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chemeClr val="bg1"/>
                  </a:solidFill>
                </a:rPr>
                <a:t>5,0</a:t>
              </a:r>
            </a:p>
          </p:txBody>
        </p:sp>
      </p:grpSp>
      <p:sp>
        <p:nvSpPr>
          <p:cNvPr id="42" name="10 Rectángulo redondeado"/>
          <p:cNvSpPr/>
          <p:nvPr/>
        </p:nvSpPr>
        <p:spPr bwMode="auto">
          <a:xfrm>
            <a:off x="1533570" y="4768947"/>
            <a:ext cx="1368656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00305E"/>
                </a:solidFill>
                <a:latin typeface="Arial" charset="0"/>
              </a:rPr>
              <a:t>GRADO INGENIERÍA DISEÑO INDUSTRIAL Y DESARROLLO PRODUCTO</a:t>
            </a:r>
          </a:p>
        </p:txBody>
      </p:sp>
      <p:grpSp>
        <p:nvGrpSpPr>
          <p:cNvPr id="73" name="Grupo 72"/>
          <p:cNvGrpSpPr/>
          <p:nvPr/>
        </p:nvGrpSpPr>
        <p:grpSpPr>
          <a:xfrm>
            <a:off x="6871867" y="5112728"/>
            <a:ext cx="692597" cy="341730"/>
            <a:chOff x="1107115" y="81869"/>
            <a:chExt cx="522331" cy="508579"/>
          </a:xfrm>
        </p:grpSpPr>
        <p:sp>
          <p:nvSpPr>
            <p:cNvPr id="74" name="Elipse 73"/>
            <p:cNvSpPr/>
            <p:nvPr/>
          </p:nvSpPr>
          <p:spPr>
            <a:xfrm>
              <a:off x="1107115" y="101834"/>
              <a:ext cx="450057" cy="48861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/>
                </a:solidFill>
                <a:highlight>
                  <a:srgbClr val="FF3300"/>
                </a:highlight>
              </a:endParaRPr>
            </a:p>
          </p:txBody>
        </p:sp>
        <p:sp>
          <p:nvSpPr>
            <p:cNvPr id="75" name="CuadroTexto 74"/>
            <p:cNvSpPr txBox="1"/>
            <p:nvPr/>
          </p:nvSpPr>
          <p:spPr>
            <a:xfrm>
              <a:off x="1199992" y="81869"/>
              <a:ext cx="429454" cy="375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65</a:t>
              </a:r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3749066" y="5200566"/>
            <a:ext cx="692597" cy="341730"/>
            <a:chOff x="1107115" y="81869"/>
            <a:chExt cx="522331" cy="508579"/>
          </a:xfrm>
        </p:grpSpPr>
        <p:sp>
          <p:nvSpPr>
            <p:cNvPr id="77" name="Elipse 76"/>
            <p:cNvSpPr/>
            <p:nvPr/>
          </p:nvSpPr>
          <p:spPr>
            <a:xfrm>
              <a:off x="1107115" y="101834"/>
              <a:ext cx="450057" cy="48861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/>
                </a:solidFill>
                <a:highlight>
                  <a:srgbClr val="FF3300"/>
                </a:highlight>
              </a:endParaRPr>
            </a:p>
          </p:txBody>
        </p:sp>
        <p:sp>
          <p:nvSpPr>
            <p:cNvPr id="78" name="CuadroTexto 77"/>
            <p:cNvSpPr txBox="1"/>
            <p:nvPr/>
          </p:nvSpPr>
          <p:spPr>
            <a:xfrm>
              <a:off x="1199992" y="81869"/>
              <a:ext cx="429454" cy="375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65</a:t>
              </a:r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1856688" y="5849067"/>
            <a:ext cx="692597" cy="341730"/>
            <a:chOff x="1107115" y="81869"/>
            <a:chExt cx="522331" cy="508579"/>
          </a:xfrm>
        </p:grpSpPr>
        <p:sp>
          <p:nvSpPr>
            <p:cNvPr id="80" name="Elipse 79"/>
            <p:cNvSpPr/>
            <p:nvPr/>
          </p:nvSpPr>
          <p:spPr>
            <a:xfrm>
              <a:off x="1107115" y="101834"/>
              <a:ext cx="450057" cy="48861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/>
                </a:solidFill>
                <a:highlight>
                  <a:srgbClr val="FF3300"/>
                </a:highlight>
              </a:endParaRPr>
            </a:p>
          </p:txBody>
        </p:sp>
        <p:sp>
          <p:nvSpPr>
            <p:cNvPr id="81" name="CuadroTexto 80"/>
            <p:cNvSpPr txBox="1"/>
            <p:nvPr/>
          </p:nvSpPr>
          <p:spPr>
            <a:xfrm>
              <a:off x="1199992" y="81869"/>
              <a:ext cx="429454" cy="375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65</a:t>
              </a:r>
            </a:p>
          </p:txBody>
        </p:sp>
      </p:grpSp>
      <p:grpSp>
        <p:nvGrpSpPr>
          <p:cNvPr id="82" name="Grupo 81"/>
          <p:cNvGrpSpPr/>
          <p:nvPr/>
        </p:nvGrpSpPr>
        <p:grpSpPr>
          <a:xfrm>
            <a:off x="6008173" y="6269737"/>
            <a:ext cx="692597" cy="341730"/>
            <a:chOff x="1107115" y="81869"/>
            <a:chExt cx="522331" cy="508579"/>
          </a:xfrm>
        </p:grpSpPr>
        <p:sp>
          <p:nvSpPr>
            <p:cNvPr id="83" name="Elipse 82"/>
            <p:cNvSpPr/>
            <p:nvPr/>
          </p:nvSpPr>
          <p:spPr>
            <a:xfrm>
              <a:off x="1107115" y="101834"/>
              <a:ext cx="450057" cy="48861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/>
                </a:solidFill>
                <a:highlight>
                  <a:srgbClr val="FF3300"/>
                </a:highlight>
              </a:endParaRPr>
            </a:p>
          </p:txBody>
        </p:sp>
        <p:sp>
          <p:nvSpPr>
            <p:cNvPr id="84" name="CuadroTexto 83"/>
            <p:cNvSpPr txBox="1"/>
            <p:nvPr/>
          </p:nvSpPr>
          <p:spPr>
            <a:xfrm>
              <a:off x="1199992" y="81869"/>
              <a:ext cx="429454" cy="375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65</a:t>
              </a:r>
            </a:p>
          </p:txBody>
        </p:sp>
      </p:grpSp>
      <p:grpSp>
        <p:nvGrpSpPr>
          <p:cNvPr id="85" name="Grupo 84"/>
          <p:cNvGrpSpPr/>
          <p:nvPr/>
        </p:nvGrpSpPr>
        <p:grpSpPr>
          <a:xfrm>
            <a:off x="7944446" y="6078293"/>
            <a:ext cx="692597" cy="341730"/>
            <a:chOff x="1107115" y="81869"/>
            <a:chExt cx="522331" cy="508579"/>
          </a:xfrm>
        </p:grpSpPr>
        <p:sp>
          <p:nvSpPr>
            <p:cNvPr id="86" name="Elipse 85"/>
            <p:cNvSpPr/>
            <p:nvPr/>
          </p:nvSpPr>
          <p:spPr>
            <a:xfrm>
              <a:off x="1107115" y="101834"/>
              <a:ext cx="450057" cy="48861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/>
                </a:solidFill>
                <a:highlight>
                  <a:srgbClr val="FF3300"/>
                </a:highlight>
              </a:endParaRPr>
            </a:p>
          </p:txBody>
        </p:sp>
        <p:sp>
          <p:nvSpPr>
            <p:cNvPr id="87" name="CuadroTexto 86"/>
            <p:cNvSpPr txBox="1"/>
            <p:nvPr/>
          </p:nvSpPr>
          <p:spPr>
            <a:xfrm>
              <a:off x="1199992" y="81869"/>
              <a:ext cx="429454" cy="375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65</a:t>
              </a:r>
            </a:p>
          </p:txBody>
        </p:sp>
      </p:grpSp>
      <p:grpSp>
        <p:nvGrpSpPr>
          <p:cNvPr id="88" name="Grupo 87"/>
          <p:cNvGrpSpPr/>
          <p:nvPr/>
        </p:nvGrpSpPr>
        <p:grpSpPr>
          <a:xfrm>
            <a:off x="7996467" y="4799281"/>
            <a:ext cx="537480" cy="413299"/>
            <a:chOff x="907464" y="69709"/>
            <a:chExt cx="537480" cy="488614"/>
          </a:xfrm>
        </p:grpSpPr>
        <p:sp>
          <p:nvSpPr>
            <p:cNvPr id="89" name="Elipse 88"/>
            <p:cNvSpPr/>
            <p:nvPr/>
          </p:nvSpPr>
          <p:spPr>
            <a:xfrm>
              <a:off x="907464" y="69709"/>
              <a:ext cx="450057" cy="488614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/>
                </a:solidFill>
                <a:highlight>
                  <a:srgbClr val="FF3300"/>
                </a:highlight>
              </a:endParaRPr>
            </a:p>
          </p:txBody>
        </p:sp>
        <p:sp>
          <p:nvSpPr>
            <p:cNvPr id="90" name="CuadroTexto 89"/>
            <p:cNvSpPr txBox="1"/>
            <p:nvPr/>
          </p:nvSpPr>
          <p:spPr>
            <a:xfrm>
              <a:off x="908437" y="129350"/>
              <a:ext cx="5365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chemeClr val="bg1"/>
                  </a:solidFill>
                </a:rPr>
                <a:t>5,0</a:t>
              </a:r>
            </a:p>
          </p:txBody>
        </p:sp>
      </p:grpSp>
      <p:grpSp>
        <p:nvGrpSpPr>
          <p:cNvPr id="91" name="Grupo 90"/>
          <p:cNvGrpSpPr/>
          <p:nvPr/>
        </p:nvGrpSpPr>
        <p:grpSpPr>
          <a:xfrm>
            <a:off x="2996304" y="6264753"/>
            <a:ext cx="623053" cy="338554"/>
            <a:chOff x="1126490" y="87380"/>
            <a:chExt cx="469884" cy="503852"/>
          </a:xfrm>
        </p:grpSpPr>
        <p:sp>
          <p:nvSpPr>
            <p:cNvPr id="92" name="Elipse 91"/>
            <p:cNvSpPr/>
            <p:nvPr/>
          </p:nvSpPr>
          <p:spPr>
            <a:xfrm>
              <a:off x="1126490" y="102618"/>
              <a:ext cx="450057" cy="48861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/>
                </a:solidFill>
                <a:highlight>
                  <a:srgbClr val="FF3300"/>
                </a:highlight>
              </a:endParaRPr>
            </a:p>
          </p:txBody>
        </p:sp>
        <p:sp>
          <p:nvSpPr>
            <p:cNvPr id="93" name="CuadroTexto 92"/>
            <p:cNvSpPr txBox="1"/>
            <p:nvPr/>
          </p:nvSpPr>
          <p:spPr>
            <a:xfrm>
              <a:off x="1166920" y="87380"/>
              <a:ext cx="429454" cy="503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100</a:t>
              </a:r>
            </a:p>
          </p:txBody>
        </p:sp>
      </p:grpSp>
      <p:grpSp>
        <p:nvGrpSpPr>
          <p:cNvPr id="94" name="Grupo 93"/>
          <p:cNvGrpSpPr/>
          <p:nvPr/>
        </p:nvGrpSpPr>
        <p:grpSpPr>
          <a:xfrm>
            <a:off x="5010751" y="5594442"/>
            <a:ext cx="640302" cy="338554"/>
            <a:chOff x="1107115" y="101834"/>
            <a:chExt cx="482892" cy="503852"/>
          </a:xfrm>
        </p:grpSpPr>
        <p:sp>
          <p:nvSpPr>
            <p:cNvPr id="95" name="Elipse 94"/>
            <p:cNvSpPr/>
            <p:nvPr/>
          </p:nvSpPr>
          <p:spPr>
            <a:xfrm>
              <a:off x="1107115" y="101834"/>
              <a:ext cx="450057" cy="48861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/>
                </a:solidFill>
                <a:highlight>
                  <a:srgbClr val="FF3300"/>
                </a:highlight>
              </a:endParaRPr>
            </a:p>
          </p:txBody>
        </p:sp>
        <p:sp>
          <p:nvSpPr>
            <p:cNvPr id="96" name="CuadroTexto 95"/>
            <p:cNvSpPr txBox="1"/>
            <p:nvPr/>
          </p:nvSpPr>
          <p:spPr>
            <a:xfrm>
              <a:off x="1160553" y="101834"/>
              <a:ext cx="429454" cy="503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200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0" grpId="0" animBg="1"/>
      <p:bldP spid="17" grpId="0" animBg="1"/>
      <p:bldP spid="16" grpId="0" animBg="1"/>
      <p:bldP spid="15" grpId="0" animBg="1"/>
      <p:bldP spid="14" grpId="0" animBg="1"/>
      <p:bldP spid="13" grpId="0" animBg="1"/>
      <p:bldP spid="4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>
            <a:extLst>
              <a:ext uri="{FF2B5EF4-FFF2-40B4-BE49-F238E27FC236}">
                <a16:creationId xmlns:a16="http://schemas.microsoft.com/office/drawing/2014/main" id="{A3337152-FAA7-F948-8A4A-F727EA850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95" y="4688006"/>
            <a:ext cx="2020389" cy="105359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D9D102D-3DC9-4739-AFF8-FFE2ADCCB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974" y="4416403"/>
            <a:ext cx="1567638" cy="155270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01945EB-7379-5C4C-AF0F-F74CFC2A0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3770" y="1332268"/>
            <a:ext cx="2666738" cy="104588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0AD93E8-484D-5A40-9CA6-353BFE8A4F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2314" y="1395803"/>
            <a:ext cx="2453055" cy="1745945"/>
          </a:xfrm>
          <a:prstGeom prst="rect">
            <a:avLst/>
          </a:prstGeom>
        </p:spPr>
      </p:pic>
      <p:sp>
        <p:nvSpPr>
          <p:cNvPr id="24" name="Título 1">
            <a:extLst>
              <a:ext uri="{FF2B5EF4-FFF2-40B4-BE49-F238E27FC236}">
                <a16:creationId xmlns:a16="http://schemas.microsoft.com/office/drawing/2014/main" id="{9AF2EB6B-17E8-E744-BF3A-1C9791FC63DD}"/>
              </a:ext>
            </a:extLst>
          </p:cNvPr>
          <p:cNvSpPr txBox="1">
            <a:spLocks/>
          </p:cNvSpPr>
          <p:nvPr/>
        </p:nvSpPr>
        <p:spPr>
          <a:xfrm>
            <a:off x="1995516" y="1636445"/>
            <a:ext cx="2786651" cy="162744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5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Diseño industrial</a:t>
            </a:r>
            <a:endParaRPr lang="es-ES_tradnl" sz="4050" dirty="0"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DECB9E4C-CB7C-344E-A014-9D6489E90E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4021" y="2025483"/>
            <a:ext cx="2353256" cy="1177408"/>
          </a:xfrm>
          <a:prstGeom prst="rect">
            <a:avLst/>
          </a:prstGeom>
        </p:spPr>
      </p:pic>
      <p:sp>
        <p:nvSpPr>
          <p:cNvPr id="26" name="Título 1">
            <a:extLst>
              <a:ext uri="{FF2B5EF4-FFF2-40B4-BE49-F238E27FC236}">
                <a16:creationId xmlns:a16="http://schemas.microsoft.com/office/drawing/2014/main" id="{FA74B43A-3141-D241-B85A-974606CBD57C}"/>
              </a:ext>
            </a:extLst>
          </p:cNvPr>
          <p:cNvSpPr txBox="1">
            <a:spLocks/>
          </p:cNvSpPr>
          <p:nvPr/>
        </p:nvSpPr>
        <p:spPr>
          <a:xfrm>
            <a:off x="151502" y="4859868"/>
            <a:ext cx="2513946" cy="74392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>
                <a:latin typeface="Zapfino" panose="03030300040707070C03" pitchFamily="66" charset="77"/>
                <a:ea typeface="Helvetica Neue Thin" charset="0"/>
                <a:cs typeface="Helvetica Neue Thin" charset="0"/>
              </a:rPr>
              <a:t>Eléctrica</a:t>
            </a:r>
            <a:endParaRPr lang="es-ES_tradnl" sz="4400" dirty="0">
              <a:latin typeface="Zapfino" panose="03030300040707070C03" pitchFamily="66" charset="77"/>
              <a:ea typeface="Helvetica Neue Thin" charset="0"/>
              <a:cs typeface="Helvetica Neue Thin" charset="0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7896E1B6-4AF7-764E-A6DF-1EE2926A8C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75" y="620688"/>
            <a:ext cx="2666348" cy="2167051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3507C87B-FAB1-784C-8B03-BD1A5A89DE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5759" y="4535045"/>
            <a:ext cx="2379263" cy="1552707"/>
          </a:xfrm>
          <a:prstGeom prst="rect">
            <a:avLst/>
          </a:prstGeom>
        </p:spPr>
      </p:pic>
      <p:sp>
        <p:nvSpPr>
          <p:cNvPr id="28" name="Título 1">
            <a:extLst>
              <a:ext uri="{FF2B5EF4-FFF2-40B4-BE49-F238E27FC236}">
                <a16:creationId xmlns:a16="http://schemas.microsoft.com/office/drawing/2014/main" id="{43EF899D-DBC8-AA4A-A38B-81001C71F0CB}"/>
              </a:ext>
            </a:extLst>
          </p:cNvPr>
          <p:cNvSpPr txBox="1">
            <a:spLocks/>
          </p:cNvSpPr>
          <p:nvPr/>
        </p:nvSpPr>
        <p:spPr>
          <a:xfrm>
            <a:off x="6416501" y="4728856"/>
            <a:ext cx="2695079" cy="111592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300" dirty="0">
                <a:latin typeface="DK Crayon Crumble" panose="03070001040701010105" pitchFamily="66" charset="77"/>
                <a:ea typeface="Helvetica Neue Thin" charset="0"/>
                <a:cs typeface="Helvetica Neue Thin" charset="0"/>
              </a:rPr>
              <a:t>Electrónica industrial</a:t>
            </a:r>
            <a:endParaRPr lang="es-ES_tradnl" sz="3300" dirty="0">
              <a:latin typeface="DK Crayon Crumble" panose="03070001040701010105" pitchFamily="66" charset="77"/>
              <a:ea typeface="Helvetica Neue Thin" charset="0"/>
              <a:cs typeface="Helvetica Neue Thin" charset="0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B3E75921-F021-734F-BD53-6CE3ADC23B60}"/>
              </a:ext>
            </a:extLst>
          </p:cNvPr>
          <p:cNvSpPr txBox="1">
            <a:spLocks/>
          </p:cNvSpPr>
          <p:nvPr/>
        </p:nvSpPr>
        <p:spPr>
          <a:xfrm>
            <a:off x="407577" y="1124744"/>
            <a:ext cx="1932175" cy="116234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latin typeface="Angelina" pitchFamily="2" charset="0"/>
                <a:ea typeface="Helvetica Neue Thin" charset="0"/>
                <a:cs typeface="Apple Chancery" panose="03020702040506060504" pitchFamily="66" charset="-79"/>
              </a:rPr>
              <a:t>Electrónica Robótica y Mecatrónica</a:t>
            </a:r>
            <a:endParaRPr lang="es-ES_tradnl" sz="2400" b="1" dirty="0">
              <a:latin typeface="Angelina" pitchFamily="2" charset="0"/>
              <a:ea typeface="Helvetica Neue Thin" charset="0"/>
              <a:cs typeface="Apple Chancery" panose="03020702040506060504" pitchFamily="66" charset="-79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C6707D5-491D-6344-ABB6-7FAFA7FC99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8658" y="3283395"/>
            <a:ext cx="5500867" cy="1072177"/>
          </a:xfrm>
          <a:prstGeom prst="rect">
            <a:avLst/>
          </a:prstGeom>
        </p:spPr>
      </p:pic>
      <p:sp>
        <p:nvSpPr>
          <p:cNvPr id="33" name="Título 1">
            <a:extLst>
              <a:ext uri="{FF2B5EF4-FFF2-40B4-BE49-F238E27FC236}">
                <a16:creationId xmlns:a16="http://schemas.microsoft.com/office/drawing/2014/main" id="{2F7C619B-AD9C-9245-8307-7D5ABDCAF997}"/>
              </a:ext>
            </a:extLst>
          </p:cNvPr>
          <p:cNvSpPr txBox="1">
            <a:spLocks/>
          </p:cNvSpPr>
          <p:nvPr/>
        </p:nvSpPr>
        <p:spPr>
          <a:xfrm>
            <a:off x="2234198" y="3582587"/>
            <a:ext cx="5226326" cy="53032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i="1" dirty="0">
                <a:latin typeface="Bungee" pitchFamily="2" charset="77"/>
                <a:ea typeface="Helvetica Neue Thin" charset="0"/>
                <a:cs typeface="Helvetica Neue Thin" charset="0"/>
              </a:rPr>
              <a:t>Tecnologías Industriales</a:t>
            </a:r>
            <a:endParaRPr lang="es-ES_tradnl" sz="3200" i="1" dirty="0">
              <a:latin typeface="Bungee" pitchFamily="2" charset="77"/>
              <a:ea typeface="Helvetica Neue Thin" charset="0"/>
              <a:cs typeface="Helvetica Neue Thin" charset="0"/>
            </a:endParaRPr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id="{3DAD7D4E-5E6D-AE4F-A099-828744C7B6F6}"/>
              </a:ext>
            </a:extLst>
          </p:cNvPr>
          <p:cNvSpPr txBox="1">
            <a:spLocks/>
          </p:cNvSpPr>
          <p:nvPr/>
        </p:nvSpPr>
        <p:spPr>
          <a:xfrm>
            <a:off x="6536904" y="2045931"/>
            <a:ext cx="2743200" cy="89953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 dirty="0">
                <a:latin typeface="Edwardian Script ITC" panose="030303020407070D0804" pitchFamily="66" charset="77"/>
                <a:ea typeface="GulimChe" panose="020B0609000101010101" pitchFamily="49" charset="-127"/>
                <a:cs typeface="Helvetica Neue Thin" charset="0"/>
              </a:rPr>
              <a:t>Energía</a:t>
            </a:r>
            <a:endParaRPr lang="es-ES_tradnl" sz="5400" b="1" dirty="0">
              <a:latin typeface="Edwardian Script ITC" panose="030303020407070D0804" pitchFamily="66" charset="77"/>
              <a:ea typeface="GulimChe" panose="020B0609000101010101" pitchFamily="49" charset="-127"/>
              <a:cs typeface="Helvetica Neue Thin" charset="0"/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ED64BB91-84A1-9144-9929-C87A2B25E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381" y="4416403"/>
            <a:ext cx="1567638" cy="1552708"/>
          </a:xfrm>
          <a:prstGeom prst="rect">
            <a:avLst/>
          </a:prstGeom>
        </p:spPr>
      </p:pic>
      <p:sp>
        <p:nvSpPr>
          <p:cNvPr id="38" name="Título 1">
            <a:extLst>
              <a:ext uri="{FF2B5EF4-FFF2-40B4-BE49-F238E27FC236}">
                <a16:creationId xmlns:a16="http://schemas.microsoft.com/office/drawing/2014/main" id="{FEFDBE21-1E23-5D44-A0A8-96A841A2572F}"/>
              </a:ext>
            </a:extLst>
          </p:cNvPr>
          <p:cNvSpPr txBox="1">
            <a:spLocks/>
          </p:cNvSpPr>
          <p:nvPr/>
        </p:nvSpPr>
        <p:spPr>
          <a:xfrm>
            <a:off x="2751650" y="4981614"/>
            <a:ext cx="3578649" cy="37853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100" dirty="0">
                <a:latin typeface="Impact" panose="020B0806030902050204" pitchFamily="34" charset="0"/>
                <a:ea typeface="Helvetica Neue Thin" charset="0"/>
                <a:cs typeface="Helvetica Neue Thin" charset="0"/>
              </a:rPr>
              <a:t>Organización Industrial</a:t>
            </a:r>
            <a:endParaRPr lang="es-ES_tradnl" sz="2100" dirty="0">
              <a:latin typeface="Impact" panose="020B0806030902050204" pitchFamily="34" charset="0"/>
              <a:ea typeface="Helvetica Neue Thin" charset="0"/>
              <a:cs typeface="Helvetica Neue Thin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20C60AC-83D4-413E-A221-B2B950686B63}"/>
              </a:ext>
            </a:extLst>
          </p:cNvPr>
          <p:cNvSpPr txBox="1"/>
          <p:nvPr/>
        </p:nvSpPr>
        <p:spPr>
          <a:xfrm>
            <a:off x="3333937" y="618500"/>
            <a:ext cx="3248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Algerian" panose="04020705040A02060702" pitchFamily="82" charset="0"/>
              </a:rPr>
              <a:t>G R A D O S     e N...</a:t>
            </a:r>
          </a:p>
        </p:txBody>
      </p:sp>
      <p:pic>
        <p:nvPicPr>
          <p:cNvPr id="32" name="Picture 8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925" y="44450"/>
            <a:ext cx="1812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23 Rectángulo redondeado"/>
          <p:cNvSpPr/>
          <p:nvPr/>
        </p:nvSpPr>
        <p:spPr bwMode="auto">
          <a:xfrm>
            <a:off x="2339752" y="116632"/>
            <a:ext cx="5112568" cy="432048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Arial" charset="0"/>
              </a:rPr>
              <a:t>TITULACIONES DE GRADO </a:t>
            </a: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465" y="12060"/>
            <a:ext cx="794813" cy="668680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496050"/>
            <a:ext cx="9001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347BA-0DA3-4593-B331-F49EDCC3CA71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sp>
        <p:nvSpPr>
          <p:cNvPr id="41" name="Título 1">
            <a:extLst>
              <a:ext uri="{FF2B5EF4-FFF2-40B4-BE49-F238E27FC236}">
                <a16:creationId xmlns:a16="http://schemas.microsoft.com/office/drawing/2014/main" id="{B3E75921-F021-734F-BD53-6CE3ADC23B60}"/>
              </a:ext>
            </a:extLst>
          </p:cNvPr>
          <p:cNvSpPr txBox="1">
            <a:spLocks/>
          </p:cNvSpPr>
          <p:nvPr/>
        </p:nvSpPr>
        <p:spPr>
          <a:xfrm>
            <a:off x="4455560" y="1568381"/>
            <a:ext cx="2125633" cy="542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latin typeface="Arial Black" panose="020B0A04020102020204" pitchFamily="34" charset="0"/>
                <a:ea typeface="Helvetica Neue Thin" charset="0"/>
                <a:cs typeface="Apple Chancery" panose="03020702040506060504" pitchFamily="66" charset="-79"/>
              </a:rPr>
              <a:t>Mecánica</a:t>
            </a:r>
            <a:endParaRPr lang="es-ES_tradnl" sz="2400" b="1" dirty="0">
              <a:latin typeface="Arial Black" panose="020B0A04020102020204" pitchFamily="34" charset="0"/>
              <a:ea typeface="Helvetica Neue Thin" charset="0"/>
              <a:cs typeface="Apple Chancery" panose="03020702040506060504" pitchFamily="66" charset="-79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2" y="5925361"/>
            <a:ext cx="258127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61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1812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250825" y="620713"/>
            <a:ext cx="8642350" cy="59039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74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96050"/>
            <a:ext cx="9001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645930"/>
              </p:ext>
            </p:extLst>
          </p:nvPr>
        </p:nvGraphicFramePr>
        <p:xfrm>
          <a:off x="250825" y="2013339"/>
          <a:ext cx="8642349" cy="4007949"/>
        </p:xfrm>
        <a:graphic>
          <a:graphicData uri="http://schemas.openxmlformats.org/drawingml/2006/table">
            <a:tbl>
              <a:tblPr/>
              <a:tblGrid>
                <a:gridCol w="352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4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4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44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4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44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44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44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44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448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448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448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448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1448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1448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232936">
                <a:tc>
                  <a:txBody>
                    <a:bodyPr/>
                    <a:lstStyle/>
                    <a:p>
                      <a:pPr algn="ctr" fontAlgn="b"/>
                      <a:endParaRPr lang="es-ES" sz="1200" b="1" i="0" u="none" strike="noStrike" dirty="0">
                        <a:latin typeface="Arial"/>
                      </a:endParaRPr>
                    </a:p>
                  </a:txBody>
                  <a:tcPr marL="6263" marR="6263" marT="6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latin typeface="Arial"/>
                      </a:endParaRPr>
                    </a:p>
                  </a:txBody>
                  <a:tcPr marL="6263" marR="6263" marT="6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latin typeface="Arial"/>
                      </a:endParaRPr>
                    </a:p>
                  </a:txBody>
                  <a:tcPr marL="6263" marR="6263" marT="6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latin typeface="Arial"/>
                      </a:endParaRPr>
                    </a:p>
                  </a:txBody>
                  <a:tcPr marL="6263" marR="6263" marT="6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latin typeface="Arial"/>
                      </a:endParaRPr>
                    </a:p>
                  </a:txBody>
                  <a:tcPr marL="6263" marR="6263" marT="6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latin typeface="Arial"/>
                      </a:endParaRPr>
                    </a:p>
                  </a:txBody>
                  <a:tcPr marL="6263" marR="6263" marT="6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latin typeface="Arial"/>
                      </a:endParaRPr>
                    </a:p>
                  </a:txBody>
                  <a:tcPr marL="6263" marR="6263" marT="6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latin typeface="Arial"/>
                      </a:endParaRPr>
                    </a:p>
                  </a:txBody>
                  <a:tcPr marL="6263" marR="6263" marT="6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latin typeface="Arial"/>
                      </a:endParaRPr>
                    </a:p>
                  </a:txBody>
                  <a:tcPr marL="6263" marR="6263" marT="6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latin typeface="Arial"/>
                      </a:endParaRPr>
                    </a:p>
                  </a:txBody>
                  <a:tcPr marL="6263" marR="6263" marT="6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latin typeface="Arial"/>
                      </a:endParaRPr>
                    </a:p>
                  </a:txBody>
                  <a:tcPr marL="6263" marR="6263" marT="6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latin typeface="Arial"/>
                      </a:endParaRPr>
                    </a:p>
                  </a:txBody>
                  <a:tcPr marL="6263" marR="6263" marT="6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latin typeface="Arial"/>
                      </a:endParaRPr>
                    </a:p>
                  </a:txBody>
                  <a:tcPr marL="6263" marR="6263" marT="6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latin typeface="Arial"/>
                      </a:endParaRPr>
                    </a:p>
                  </a:txBody>
                  <a:tcPr marL="6263" marR="6263" marT="6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latin typeface="Arial"/>
                      </a:endParaRPr>
                    </a:p>
                  </a:txBody>
                  <a:tcPr marL="6263" marR="6263" marT="6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latin typeface="Arial"/>
                      </a:endParaRPr>
                    </a:p>
                  </a:txBody>
                  <a:tcPr marL="6263" marR="6263" marT="6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latin typeface="Arial"/>
                      </a:endParaRPr>
                    </a:p>
                  </a:txBody>
                  <a:tcPr marL="6263" marR="6263" marT="6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latin typeface="Arial"/>
                      </a:endParaRPr>
                    </a:p>
                  </a:txBody>
                  <a:tcPr marL="6263" marR="6263" marT="6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latin typeface="Arial"/>
                      </a:endParaRPr>
                    </a:p>
                  </a:txBody>
                  <a:tcPr marL="6263" marR="6263" marT="6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latin typeface="Arial"/>
                      </a:endParaRPr>
                    </a:p>
                  </a:txBody>
                  <a:tcPr marL="6263" marR="6263" marT="6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latin typeface="Arial"/>
                      </a:endParaRPr>
                    </a:p>
                  </a:txBody>
                  <a:tcPr marL="6263" marR="6263" marT="6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92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latin typeface="Arial"/>
                        </a:rPr>
                        <a:t>1S1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latin typeface="Arial"/>
                        </a:rPr>
                        <a:t>Álgebra Lineal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latin typeface="Arial"/>
                        </a:rPr>
                        <a:t>Cálculo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latin typeface="Arial"/>
                        </a:rPr>
                        <a:t>Química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latin typeface="Arial"/>
                        </a:rPr>
                        <a:t>Fundamentos de Informática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latin typeface="Arial"/>
                        </a:rPr>
                        <a:t>Física I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8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latin typeface="Arial"/>
                        </a:rPr>
                        <a:t>1S2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latin typeface="Arial"/>
                        </a:rPr>
                        <a:t>Ampliación de Cálculo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latin typeface="Arial"/>
                        </a:rPr>
                        <a:t>Estadística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latin typeface="Arial"/>
                        </a:rPr>
                        <a:t>Gestión de Empresas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latin typeface="Arial"/>
                        </a:rPr>
                        <a:t>Expresión Gráfica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latin typeface="Arial"/>
                        </a:rPr>
                        <a:t>Física II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936"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>
                        <a:latin typeface="Arial"/>
                      </a:endParaRPr>
                    </a:p>
                  </a:txBody>
                  <a:tcPr marL="6263" marR="6263" marT="62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92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latin typeface="Arial"/>
                        </a:rPr>
                        <a:t>2S1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latin typeface="Arial"/>
                        </a:rPr>
                        <a:t>Ciencia e Ingeniería de Materiales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latin typeface="Arial"/>
                        </a:rPr>
                        <a:t>Fundamentos de Ingeniería Eléctrica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latin typeface="Arial"/>
                        </a:rPr>
                        <a:t>Ingeniería de Fabricación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latin typeface="Arial"/>
                        </a:rPr>
                        <a:t>Ingeniería Gráfica y Topografía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latin typeface="Arial"/>
                        </a:rPr>
                        <a:t>Termotecnia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92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latin typeface="Arial"/>
                        </a:rPr>
                        <a:t>2S2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latin typeface="Arial"/>
                        </a:rPr>
                        <a:t>Automática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latin typeface="Arial"/>
                        </a:rPr>
                        <a:t>Electrónica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latin typeface="Arial"/>
                        </a:rPr>
                        <a:t>Mecánica de Fluidos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latin typeface="Arial"/>
                        </a:rPr>
                        <a:t>Resistencia de Materiales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latin typeface="Arial"/>
                        </a:rPr>
                        <a:t>Teoría de Máquinas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936"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>
                        <a:latin typeface="Arial"/>
                      </a:endParaRPr>
                    </a:p>
                  </a:txBody>
                  <a:tcPr marL="6263" marR="6263" marT="62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92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latin typeface="Arial"/>
                        </a:rPr>
                        <a:t>3S1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latin typeface="Arial"/>
                        </a:rPr>
                        <a:t>Ampliación de Matemática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latin typeface="Arial"/>
                        </a:rPr>
                        <a:t>Instalaciones Eléctricas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latin typeface="Arial"/>
                        </a:rPr>
                        <a:t>Tecnología Específica Optativa 1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latin typeface="Arial"/>
                        </a:rPr>
                        <a:t>Tecnología Específica Optativa 2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latin typeface="Arial"/>
                        </a:rPr>
                        <a:t>Tecnología Específica Optativa 3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92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latin typeface="Arial"/>
                        </a:rPr>
                        <a:t>3S2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latin typeface="Arial"/>
                        </a:rPr>
                        <a:t>Fundamentos de Computadores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latin typeface="Arial"/>
                        </a:rPr>
                        <a:t>Organización Industrial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latin typeface="Arial"/>
                        </a:rPr>
                        <a:t>Regulación Automática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latin typeface="Arial"/>
                        </a:rPr>
                        <a:t>Tecnología Específica Optativa 4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latin typeface="Arial"/>
                        </a:rPr>
                        <a:t>Optativa Transversal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936"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>
                        <a:latin typeface="Arial"/>
                      </a:endParaRPr>
                    </a:p>
                  </a:txBody>
                  <a:tcPr marL="6263" marR="6263" marT="62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8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latin typeface="Arial"/>
                        </a:rPr>
                        <a:t>4S1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0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latin typeface="Arial"/>
                        </a:rPr>
                        <a:t>Especialidad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8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latin typeface="Arial"/>
                        </a:rPr>
                        <a:t>4S2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latin typeface="Arial"/>
                        </a:rPr>
                        <a:t>Especialidad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latin typeface="Arial"/>
                        </a:rPr>
                        <a:t>Proyectos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latin typeface="Arial"/>
                        </a:rPr>
                        <a:t>Trabajo Fin de Grado</a:t>
                      </a:r>
                    </a:p>
                  </a:txBody>
                  <a:tcPr marL="6263" marR="6263" marT="6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7 Rectángulo redondeado"/>
          <p:cNvSpPr/>
          <p:nvPr/>
        </p:nvSpPr>
        <p:spPr bwMode="auto">
          <a:xfrm>
            <a:off x="714348" y="681330"/>
            <a:ext cx="5590542" cy="1260000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rgbClr val="00305E"/>
                </a:solidFill>
                <a:latin typeface="Arial" charset="0"/>
              </a:rPr>
              <a:t>GRADO EN INGENIERÍA  EN TECNOLOGÍAS INDUSTRIALES</a:t>
            </a:r>
          </a:p>
        </p:txBody>
      </p:sp>
      <p:pic>
        <p:nvPicPr>
          <p:cNvPr id="9" name="Picture 6" descr="hom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857232"/>
            <a:ext cx="2378985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 redondeado"/>
          <p:cNvSpPr/>
          <p:nvPr/>
        </p:nvSpPr>
        <p:spPr bwMode="auto">
          <a:xfrm>
            <a:off x="2339752" y="116632"/>
            <a:ext cx="5112568" cy="432048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Arial" charset="0"/>
              </a:rPr>
              <a:t>PLANES    DE    ESTUDIO  DE  GRADO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465" y="12060"/>
            <a:ext cx="794813" cy="66868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347BA-0DA3-4593-B331-F49EDCC3CA71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965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1812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250825" y="620713"/>
            <a:ext cx="8642350" cy="59039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74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96050"/>
            <a:ext cx="9001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3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880575"/>
              </p:ext>
            </p:extLst>
          </p:nvPr>
        </p:nvGraphicFramePr>
        <p:xfrm>
          <a:off x="250826" y="1957354"/>
          <a:ext cx="8642348" cy="3682812"/>
        </p:xfrm>
        <a:graphic>
          <a:graphicData uri="http://schemas.openxmlformats.org/drawingml/2006/table">
            <a:tbl>
              <a:tblPr/>
              <a:tblGrid>
                <a:gridCol w="1181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3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3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332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Itinerarios de especialidad</a:t>
                      </a:r>
                    </a:p>
                  </a:txBody>
                  <a:tcPr marL="6263" marR="6263" marT="6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77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latin typeface="Arial"/>
                        </a:rPr>
                        <a:t>AUTOMÁTICA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latin typeface="Arial"/>
                        </a:rPr>
                        <a:t>ELECTRÓNICA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latin typeface="Arial"/>
                        </a:rPr>
                        <a:t>ELECTRICIDAD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latin typeface="Arial"/>
                        </a:rPr>
                        <a:t>ESTRUCTURAS Y MATERIALES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latin typeface="Arial"/>
                        </a:rPr>
                        <a:t>MECÁNICA Y MÁQUINAS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latin typeface="Arial"/>
                        </a:rPr>
                        <a:t>TÉRMICA E HIDRÁULICA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latin typeface="Arial"/>
                        </a:rPr>
                        <a:t>ORGANIZACIÓN</a:t>
                      </a: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35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Electrónica de Potencia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Accionamientos Eléctricos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Máquinas e Instalaciones Hidráulicas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Cualquiera de los tres módulos anteriores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Instrumentación e Informática Industrial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Máquinas Eléctricas I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Tecnologías de Fabricación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59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Sistemas Robotizados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Líneas y Redes de Transporte de Energía Eléctrica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Diseño y Análisis Estructural Asistido por Ordenador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59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Diseño de Controladores Industriales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Circuitos Integrados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Análisis de Redes Eléctricas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Estructuras Metálicas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Materiales para Ingeniería Mecánica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Mecánica de Fluidos II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Estudio del trabajo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35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Ingeniería de Control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Arquitectura de Computadores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Medidas Eléctricas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Estructuras de Hormigón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Vehículos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Motores Térmicos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Técnicas de Resol. de </a:t>
                      </a:r>
                      <a:r>
                        <a:rPr lang="es-ES" sz="900" b="0" i="0" u="none" strike="noStrike" dirty="0" err="1">
                          <a:latin typeface="Arial"/>
                        </a:rPr>
                        <a:t>Prob</a:t>
                      </a:r>
                      <a:r>
                        <a:rPr lang="es-ES" sz="900" b="0" i="0" u="none" strike="noStrike" dirty="0">
                          <a:latin typeface="Arial"/>
                        </a:rPr>
                        <a:t>. en </a:t>
                      </a:r>
                      <a:r>
                        <a:rPr lang="es-ES" sz="900" b="0" i="0" u="none" strike="noStrike" dirty="0" err="1">
                          <a:latin typeface="Arial"/>
                        </a:rPr>
                        <a:t>Org</a:t>
                      </a:r>
                      <a:r>
                        <a:rPr lang="es-ES" sz="900" b="0" i="0" u="none" strike="noStrike" dirty="0">
                          <a:latin typeface="Arial"/>
                        </a:rPr>
                        <a:t>. </a:t>
                      </a:r>
                      <a:r>
                        <a:rPr lang="es-ES" sz="900" b="0" i="0" u="none" strike="noStrike" dirty="0" err="1">
                          <a:latin typeface="Arial"/>
                        </a:rPr>
                        <a:t>Ind</a:t>
                      </a:r>
                      <a:r>
                        <a:rPr lang="es-ES" sz="900" b="0" i="0" u="none" strike="noStrike" dirty="0">
                          <a:latin typeface="Arial"/>
                        </a:rPr>
                        <a:t>.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2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Sistemas Operativos de Tiempo Real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Sistemas de Instrumentación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 err="1">
                          <a:latin typeface="Arial"/>
                        </a:rPr>
                        <a:t>Sist</a:t>
                      </a:r>
                      <a:r>
                        <a:rPr lang="es-ES" sz="900" b="0" i="0" u="none" strike="noStrike" dirty="0">
                          <a:latin typeface="Arial"/>
                        </a:rPr>
                        <a:t>. Informáticos para la Ing. Eléctrica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Soldadura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Diseño de </a:t>
                      </a:r>
                      <a:r>
                        <a:rPr lang="es-ES" sz="900" b="0" i="0" u="none" strike="noStrike" dirty="0" err="1">
                          <a:latin typeface="Arial"/>
                        </a:rPr>
                        <a:t>Máq</a:t>
                      </a:r>
                      <a:r>
                        <a:rPr lang="es-ES" sz="900" b="0" i="0" u="none" strike="noStrike" dirty="0">
                          <a:latin typeface="Arial"/>
                        </a:rPr>
                        <a:t>. </a:t>
                      </a:r>
                      <a:r>
                        <a:rPr lang="es-ES" sz="900" b="0" i="0" u="none" strike="noStrike" dirty="0" err="1">
                          <a:latin typeface="Arial"/>
                        </a:rPr>
                        <a:t>Asist</a:t>
                      </a:r>
                      <a:r>
                        <a:rPr lang="es-ES" sz="900" b="0" i="0" u="none" strike="noStrike" dirty="0">
                          <a:latin typeface="Arial"/>
                        </a:rPr>
                        <a:t>. por Computador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 err="1">
                          <a:latin typeface="Arial"/>
                        </a:rPr>
                        <a:t>Instal</a:t>
                      </a:r>
                      <a:r>
                        <a:rPr lang="es-ES" sz="900" b="0" i="0" u="none" strike="noStrike" dirty="0">
                          <a:latin typeface="Arial"/>
                        </a:rPr>
                        <a:t>. Térmicas y Eficiencia Energética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Fundamentos de Marketing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5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Programación de Robots Industriales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Transductores e Interfaz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Máquinas Eléctricas II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Mecánica de Suelos y Cimentaciones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Mantenimiento Industrial y Motorización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Combustión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Control de Gestión Industrial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59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 err="1">
                          <a:latin typeface="Arial"/>
                        </a:rPr>
                        <a:t>Sist</a:t>
                      </a:r>
                      <a:r>
                        <a:rPr lang="es-ES" sz="900" b="0" i="0" u="none" strike="noStrike" dirty="0">
                          <a:latin typeface="Arial"/>
                        </a:rPr>
                        <a:t>. de Percepción para la Automatización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Electrónica para la Biomedicina y la Automoción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Operación de Sistemas de Energía Eléctrica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Materiales Estructurales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Metrología Dimensional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Flujos no Newtonianos y </a:t>
                      </a:r>
                      <a:r>
                        <a:rPr lang="es-ES" sz="900" b="0" i="0" u="none" strike="noStrike" dirty="0" err="1">
                          <a:latin typeface="Arial"/>
                        </a:rPr>
                        <a:t>Reología</a:t>
                      </a:r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Sistemas Integrados de Gestión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8 Rectángulo redondeado"/>
          <p:cNvSpPr/>
          <p:nvPr/>
        </p:nvSpPr>
        <p:spPr bwMode="auto">
          <a:xfrm>
            <a:off x="2752006" y="635144"/>
            <a:ext cx="5590542" cy="1260000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rgbClr val="00305E"/>
                </a:solidFill>
                <a:latin typeface="Arial" charset="0"/>
              </a:rPr>
              <a:t>GRADO EN INGENIERÍA  EN TECNOLOGÍAS INDUSTRIALES</a:t>
            </a:r>
          </a:p>
        </p:txBody>
      </p:sp>
      <p:sp>
        <p:nvSpPr>
          <p:cNvPr id="11" name="10 Rectángulo redondeado"/>
          <p:cNvSpPr/>
          <p:nvPr/>
        </p:nvSpPr>
        <p:spPr bwMode="auto">
          <a:xfrm>
            <a:off x="2339752" y="116632"/>
            <a:ext cx="5112568" cy="432048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Arial" charset="0"/>
              </a:rPr>
              <a:t>PLANES    DE    ESTUDIO  DE  GRADO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465" y="12060"/>
            <a:ext cx="794813" cy="66868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224686"/>
              </p:ext>
            </p:extLst>
          </p:nvPr>
        </p:nvGraphicFramePr>
        <p:xfrm>
          <a:off x="1187624" y="5643327"/>
          <a:ext cx="1243440" cy="851531"/>
        </p:xfrm>
        <a:graphic>
          <a:graphicData uri="http://schemas.openxmlformats.org/drawingml/2006/table">
            <a:tbl>
              <a:tblPr/>
              <a:tblGrid>
                <a:gridCol w="1243440">
                  <a:extLst>
                    <a:ext uri="{9D8B030D-6E8A-4147-A177-3AD203B41FA5}">
                      <a16:colId xmlns:a16="http://schemas.microsoft.com/office/drawing/2014/main" val="3287977187"/>
                    </a:ext>
                  </a:extLst>
                </a:gridCol>
              </a:tblGrid>
              <a:tr h="851531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ES" sz="1400" b="1" i="0" u="none" strike="noStrike" dirty="0">
                          <a:latin typeface="Arial"/>
                        </a:rPr>
                        <a:t>PROYECTOS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endParaRPr lang="es-ES" sz="1400" b="1" i="0" u="none" strike="noStrike" dirty="0">
                        <a:latin typeface="Arial"/>
                      </a:endParaRPr>
                    </a:p>
                  </a:txBody>
                  <a:tcPr marL="6263" marR="6263" marT="6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001082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208079"/>
              </p:ext>
            </p:extLst>
          </p:nvPr>
        </p:nvGraphicFramePr>
        <p:xfrm>
          <a:off x="2431064" y="5643327"/>
          <a:ext cx="2592288" cy="851531"/>
        </p:xfrm>
        <a:graphic>
          <a:graphicData uri="http://schemas.openxmlformats.org/drawingml/2006/table">
            <a:tbl>
              <a:tblPr/>
              <a:tblGrid>
                <a:gridCol w="2592288">
                  <a:extLst>
                    <a:ext uri="{9D8B030D-6E8A-4147-A177-3AD203B41FA5}">
                      <a16:colId xmlns:a16="http://schemas.microsoft.com/office/drawing/2014/main" val="952205452"/>
                    </a:ext>
                  </a:extLst>
                </a:gridCol>
              </a:tblGrid>
              <a:tr h="28105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Accionamientos Eléctricos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973975"/>
                  </a:ext>
                </a:extLst>
              </a:tr>
              <a:tr h="1529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Máquinas e</a:t>
                      </a:r>
                      <a:r>
                        <a:rPr lang="es-ES" sz="900" b="0" i="0" u="none" strike="noStrike" baseline="0" dirty="0">
                          <a:latin typeface="Arial"/>
                        </a:rPr>
                        <a:t> Instalaciones Hidráulicas</a:t>
                      </a:r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019376"/>
                  </a:ext>
                </a:extLst>
              </a:tr>
              <a:tr h="4175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Líneas y Redes de Transporte de Energía Eléctrica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539473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715074"/>
              </p:ext>
            </p:extLst>
          </p:nvPr>
        </p:nvGraphicFramePr>
        <p:xfrm>
          <a:off x="5023352" y="5643327"/>
          <a:ext cx="2088232" cy="851531"/>
        </p:xfrm>
        <a:graphic>
          <a:graphicData uri="http://schemas.openxmlformats.org/drawingml/2006/table">
            <a:tbl>
              <a:tblPr/>
              <a:tblGrid>
                <a:gridCol w="2088232">
                  <a:extLst>
                    <a:ext uri="{9D8B030D-6E8A-4147-A177-3AD203B41FA5}">
                      <a16:colId xmlns:a16="http://schemas.microsoft.com/office/drawing/2014/main" val="569549225"/>
                    </a:ext>
                  </a:extLst>
                </a:gridCol>
              </a:tblGrid>
              <a:tr h="32415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Estructuras Metálicas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323260"/>
                  </a:ext>
                </a:extLst>
              </a:tr>
              <a:tr h="21817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Estructuras de Hormigón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90912"/>
                  </a:ext>
                </a:extLst>
              </a:tr>
              <a:tr h="3091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strike="noStrike" dirty="0">
                          <a:latin typeface="Arial"/>
                        </a:rPr>
                        <a:t>Mecánica de Suelos y Cimentaciones</a:t>
                      </a:r>
                    </a:p>
                    <a:p>
                      <a:pPr algn="ctr" fontAlgn="ctr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934102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63533"/>
              </p:ext>
            </p:extLst>
          </p:nvPr>
        </p:nvGraphicFramePr>
        <p:xfrm>
          <a:off x="7114694" y="5640164"/>
          <a:ext cx="1437743" cy="854693"/>
        </p:xfrm>
        <a:graphic>
          <a:graphicData uri="http://schemas.openxmlformats.org/drawingml/2006/table">
            <a:tbl>
              <a:tblPr/>
              <a:tblGrid>
                <a:gridCol w="1437743">
                  <a:extLst>
                    <a:ext uri="{9D8B030D-6E8A-4147-A177-3AD203B41FA5}">
                      <a16:colId xmlns:a16="http://schemas.microsoft.com/office/drawing/2014/main" val="1449586749"/>
                    </a:ext>
                  </a:extLst>
                </a:gridCol>
              </a:tblGrid>
              <a:tr h="3535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Medidas Eléctricas</a:t>
                      </a: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730558"/>
                  </a:ext>
                </a:extLst>
              </a:tr>
              <a:tr h="5011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strike="noStrike" dirty="0" err="1">
                          <a:latin typeface="Arial"/>
                        </a:rPr>
                        <a:t>Instal</a:t>
                      </a:r>
                      <a:r>
                        <a:rPr lang="es-ES" sz="900" b="0" i="0" u="none" strike="noStrike" dirty="0">
                          <a:latin typeface="Arial"/>
                        </a:rPr>
                        <a:t>. Térmicas y Eficiencia Energética</a:t>
                      </a:r>
                    </a:p>
                    <a:p>
                      <a:pPr algn="ctr" fontAlgn="ctr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671243"/>
                  </a:ext>
                </a:extLst>
              </a:tr>
            </a:tbl>
          </a:graphicData>
        </a:graphic>
      </p:graphicFrame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347BA-0DA3-4593-B331-F49EDCC3CA71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pic>
        <p:nvPicPr>
          <p:cNvPr id="14" name="Picture 6" descr="hom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7261" y="890431"/>
            <a:ext cx="2378985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0219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1812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214282" y="642918"/>
            <a:ext cx="8642350" cy="59039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74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96050"/>
            <a:ext cx="9001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6 Rectángulo redondeado"/>
          <p:cNvSpPr/>
          <p:nvPr/>
        </p:nvSpPr>
        <p:spPr bwMode="auto">
          <a:xfrm>
            <a:off x="2123728" y="728840"/>
            <a:ext cx="5400600" cy="1260000"/>
          </a:xfrm>
          <a:prstGeom prst="round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81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rgbClr val="00305E"/>
                </a:solidFill>
                <a:latin typeface="Arial" charset="0"/>
              </a:rPr>
              <a:t>GRADO EN INGENIERÍA DE ORGANIZACIÓN INDUSTRIAL</a:t>
            </a:r>
          </a:p>
        </p:txBody>
      </p:sp>
      <p:graphicFrame>
        <p:nvGraphicFramePr>
          <p:cNvPr id="31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629802"/>
              </p:ext>
            </p:extLst>
          </p:nvPr>
        </p:nvGraphicFramePr>
        <p:xfrm>
          <a:off x="428596" y="2108313"/>
          <a:ext cx="8352935" cy="4035331"/>
        </p:xfrm>
        <a:graphic>
          <a:graphicData uri="http://schemas.openxmlformats.org/drawingml/2006/table">
            <a:tbl>
              <a:tblPr/>
              <a:tblGrid>
                <a:gridCol w="340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0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0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0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0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0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0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0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0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06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06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06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06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06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06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478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latin typeface="Arial"/>
                        </a:rPr>
                        <a:t>1S1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latin typeface="Arial"/>
                        </a:rPr>
                        <a:t>Matemáticas I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latin typeface="Arial"/>
                        </a:rPr>
                        <a:t>Matemáticas II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latin typeface="Arial"/>
                        </a:rPr>
                        <a:t>Química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latin typeface="Arial"/>
                        </a:rPr>
                        <a:t>Informática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latin typeface="Arial"/>
                        </a:rPr>
                        <a:t>Física I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8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latin typeface="Arial"/>
                        </a:rPr>
                        <a:t>1S2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latin typeface="Arial"/>
                        </a:rPr>
                        <a:t>Matemáticas III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latin typeface="Arial"/>
                        </a:rPr>
                        <a:t>Estadística e Invest Operativa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latin typeface="Arial"/>
                        </a:rPr>
                        <a:t>Empresa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latin typeface="Arial"/>
                        </a:rPr>
                        <a:t>Expresión Gráfica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latin typeface="Arial"/>
                        </a:rPr>
                        <a:t>Física II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733"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>
                        <a:latin typeface="Arial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8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latin typeface="Arial"/>
                        </a:rPr>
                        <a:t>2S1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latin typeface="Arial"/>
                        </a:rPr>
                        <a:t>Métodos Cuantitativos de IO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latin typeface="Arial"/>
                        </a:rPr>
                        <a:t>Tecnología Eléctrica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latin typeface="Arial"/>
                        </a:rPr>
                        <a:t>Gestión de Empresas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latin typeface="Arial"/>
                        </a:rPr>
                        <a:t>Ingeniería Térmica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latin typeface="Arial"/>
                        </a:rPr>
                        <a:t>Tecnologia de Materiales y Máquinas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8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latin typeface="Arial"/>
                        </a:rPr>
                        <a:t>2S2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latin typeface="Arial"/>
                        </a:rPr>
                        <a:t>Sistemas de Producción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Tecnología de la Información y las Comunicaciones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latin typeface="Arial"/>
                        </a:rPr>
                        <a:t>Tecnología y Máquinas Hidraúlicas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latin typeface="Arial"/>
                        </a:rPr>
                        <a:t>Tecnología Química y Ambiental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latin typeface="Arial"/>
                        </a:rPr>
                        <a:t>Control Automático y de Procesos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733"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>
                        <a:latin typeface="Arial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8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latin typeface="Arial"/>
                        </a:rPr>
                        <a:t>3S1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latin typeface="Arial"/>
                        </a:rPr>
                        <a:t>Tecnologías de Fabricación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latin typeface="Arial"/>
                        </a:rPr>
                        <a:t>Gestión de la Calidad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latin typeface="Arial"/>
                        </a:rPr>
                        <a:t>Sistemas de Información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latin typeface="Arial"/>
                        </a:rPr>
                        <a:t>Seguridad Laboral e Industrial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latin typeface="Arial"/>
                        </a:rPr>
                        <a:t>Métodos Cuantitativos de Gestión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latin typeface="Arial"/>
                        </a:rPr>
                        <a:t>Mercados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8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latin typeface="Arial"/>
                        </a:rPr>
                        <a:t>3S2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latin typeface="Arial"/>
                        </a:rPr>
                        <a:t>Sistemas de Gestión del Mantenimiento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latin typeface="Arial"/>
                        </a:rPr>
                        <a:t>Creación de Empresas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latin typeface="Arial"/>
                        </a:rPr>
                        <a:t>Factor Humano de las Organizaciones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latin typeface="Arial"/>
                        </a:rPr>
                        <a:t>Diseño de Productos e Innovación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latin typeface="Arial"/>
                        </a:rPr>
                        <a:t>Modelado y Simulación de Sistemas Industriales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latin typeface="Arial"/>
                        </a:rPr>
                        <a:t>Gestión de Proyectos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733"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>
                        <a:latin typeface="Arial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78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latin typeface="Arial"/>
                        </a:rPr>
                        <a:t>4S1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0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latin typeface="Arial"/>
                        </a:rPr>
                        <a:t>Mención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7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7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7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7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7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78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latin typeface="Arial"/>
                        </a:rPr>
                        <a:t>4S2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latin typeface="Arial"/>
                        </a:rPr>
                        <a:t>Prácticas Empresa / Movilidad / Optat Transv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latin typeface="Arial"/>
                        </a:rPr>
                        <a:t>Prácticas Empresa / Movilidad / Optat Transv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latin typeface="Arial"/>
                        </a:rPr>
                        <a:t>Prácticas Empresa / Movilidad / Optat Transv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latin typeface="Arial"/>
                        </a:rPr>
                        <a:t>Prácticas Empresa / Movilidad / Optat Transv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latin typeface="Arial"/>
                        </a:rPr>
                        <a:t>Trabajo Fin de Grado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428596" y="6223835"/>
            <a:ext cx="8501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7938"/>
            <a:r>
              <a:rPr lang="es-ES" sz="1200" b="1" dirty="0"/>
              <a:t>Gestión de Empresas - Logística y Distribución </a:t>
            </a:r>
            <a:r>
              <a:rPr lang="es-ES" sz="1200" b="1" dirty="0">
                <a:solidFill>
                  <a:srgbClr val="FF3300"/>
                </a:solidFill>
              </a:rPr>
              <a:t>- Sistemas de Producción - Sistemas de Innovación y Competitividad Tecnológica</a:t>
            </a:r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2339752" y="116632"/>
            <a:ext cx="5112568" cy="432048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Arial" charset="0"/>
              </a:rPr>
              <a:t>PLANES    DE    ESTUDIO  DE  GRADO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5167" y="1081289"/>
            <a:ext cx="1206364" cy="55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465" y="12060"/>
            <a:ext cx="794813" cy="66868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347BA-0DA3-4593-B331-F49EDCC3CA71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2847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1812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248450" y="667544"/>
            <a:ext cx="8642350" cy="59039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74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96050"/>
            <a:ext cx="9001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9 Rectángulo redondeado"/>
          <p:cNvSpPr/>
          <p:nvPr/>
        </p:nvSpPr>
        <p:spPr bwMode="auto">
          <a:xfrm>
            <a:off x="1475656" y="742950"/>
            <a:ext cx="6120680" cy="12600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00305E"/>
                </a:solidFill>
                <a:latin typeface="Arial" charset="0"/>
              </a:rPr>
              <a:t>       </a:t>
            </a:r>
            <a:r>
              <a:rPr lang="es-ES" sz="2400" b="1" dirty="0">
                <a:solidFill>
                  <a:srgbClr val="00305E"/>
                </a:solidFill>
                <a:latin typeface="Arial" charset="0"/>
              </a:rPr>
              <a:t>GRADO EN INGENIERÍA DE LA ENERGÍA</a:t>
            </a:r>
            <a:endParaRPr lang="es-ES" sz="2000" b="1" dirty="0">
              <a:solidFill>
                <a:srgbClr val="00305E"/>
              </a:solidFill>
              <a:latin typeface="Arial" charset="0"/>
            </a:endParaRPr>
          </a:p>
        </p:txBody>
      </p:sp>
      <p:graphicFrame>
        <p:nvGraphicFramePr>
          <p:cNvPr id="9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84043"/>
              </p:ext>
            </p:extLst>
          </p:nvPr>
        </p:nvGraphicFramePr>
        <p:xfrm>
          <a:off x="357158" y="2134489"/>
          <a:ext cx="8424934" cy="3937717"/>
        </p:xfrm>
        <a:graphic>
          <a:graphicData uri="http://schemas.openxmlformats.org/drawingml/2006/table">
            <a:tbl>
              <a:tblPr/>
              <a:tblGrid>
                <a:gridCol w="343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4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4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0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40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40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40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40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405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40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405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405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405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405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405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405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405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405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4053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5591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1S1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Matemáticas I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Matemática II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Química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Informática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Física I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91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1S2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Matemáticas III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Estadística e Investigación Operativa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Empresa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Expresión Gráfica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Física II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879">
                <a:tc>
                  <a:txBody>
                    <a:bodyPr/>
                    <a:lstStyle/>
                    <a:p>
                      <a:pPr algn="ctr" fontAlgn="ctr"/>
                      <a:endParaRPr lang="es-ES" sz="1050" b="1" i="0" u="none" strike="noStrike">
                        <a:latin typeface="Arial"/>
                      </a:endParaRPr>
                    </a:p>
                  </a:txBody>
                  <a:tcPr marL="7667" marR="7667" marT="76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91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2S1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Electrónica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Fundamentos Control Automático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Recursos Energéticos y Tecnología de los Combustibles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Termodinámica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Teoría de Circuitos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91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2S2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Ampliación Matemáticas y Métodos Numéricos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Resistencia Materiales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Ciencia de los Materiales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Termodinámica Aplicada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Mecánica de Fluidos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Transmisión de Calor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879">
                <a:tc>
                  <a:txBody>
                    <a:bodyPr/>
                    <a:lstStyle/>
                    <a:p>
                      <a:pPr algn="ctr" fontAlgn="ctr"/>
                      <a:endParaRPr lang="es-ES" sz="1050" b="1" i="0" u="none" strike="noStrike">
                        <a:latin typeface="Arial"/>
                      </a:endParaRPr>
                    </a:p>
                  </a:txBody>
                  <a:tcPr marL="7667" marR="7667" marT="76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91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3S1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Instalaciones y Máquinas Eléctricas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Instalaciones y Máquinas Hidráulicas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Tecnología Energetica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Tecnología de la Combustión 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Tecnología del Medio Ambiente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Máquinas Térmicas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91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3S2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Mención 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Mención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Instalaciones Térmicas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Sistemas de Energía Eléctrica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Organización y Gestión de Empresas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Proyectos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1879">
                <a:tc>
                  <a:txBody>
                    <a:bodyPr/>
                    <a:lstStyle/>
                    <a:p>
                      <a:pPr algn="ctr" fontAlgn="ctr"/>
                      <a:endParaRPr lang="es-ES" sz="1050" b="1" i="0" u="none" strike="noStrike">
                        <a:latin typeface="Arial"/>
                      </a:endParaRPr>
                    </a:p>
                  </a:txBody>
                  <a:tcPr marL="7667" marR="7667" marT="76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591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4S1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0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Mención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7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7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7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7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7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591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4S2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Prácticas Empresa / Movilidad / </a:t>
                      </a:r>
                      <a:r>
                        <a:rPr lang="es-ES" sz="1000" b="0" i="0" u="none" strike="noStrike" dirty="0" err="1">
                          <a:latin typeface="Arial"/>
                        </a:rPr>
                        <a:t>Optat</a:t>
                      </a:r>
                      <a:r>
                        <a:rPr lang="es-ES" sz="1000" b="0" i="0" u="none" strike="noStrike" dirty="0">
                          <a:latin typeface="Arial"/>
                        </a:rPr>
                        <a:t> </a:t>
                      </a:r>
                      <a:r>
                        <a:rPr lang="es-ES" sz="1000" b="0" i="0" u="none" strike="noStrike" dirty="0" err="1">
                          <a:latin typeface="Arial"/>
                        </a:rPr>
                        <a:t>Transv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Prácticas Empresa / Movilidad / </a:t>
                      </a:r>
                      <a:r>
                        <a:rPr lang="es-ES" sz="1000" b="0" i="0" u="none" strike="noStrike" dirty="0" err="1">
                          <a:latin typeface="Arial"/>
                        </a:rPr>
                        <a:t>Optat</a:t>
                      </a:r>
                      <a:r>
                        <a:rPr lang="es-ES" sz="1000" b="0" i="0" u="none" strike="noStrike" dirty="0">
                          <a:latin typeface="Arial"/>
                        </a:rPr>
                        <a:t> </a:t>
                      </a:r>
                      <a:r>
                        <a:rPr lang="es-ES" sz="1000" b="0" i="0" u="none" strike="noStrike" dirty="0" err="1">
                          <a:latin typeface="Arial"/>
                        </a:rPr>
                        <a:t>Transv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Prácticas Empresa / Movilidad / Optat Transv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Prácticas Empresa / Movilidad / Optat Transv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latin typeface="Arial"/>
                        </a:rPr>
                        <a:t>Trabajo Fin de Grado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642910" y="6162280"/>
            <a:ext cx="81439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7938"/>
            <a:r>
              <a:rPr lang="es-ES" sz="1600" b="1" dirty="0"/>
              <a:t>Sistemas de Producción de Potencia - Ahorro y Eficiencia Energética - </a:t>
            </a:r>
            <a:r>
              <a:rPr lang="es-ES" sz="1600" b="1" dirty="0">
                <a:solidFill>
                  <a:srgbClr val="FF0000"/>
                </a:solidFill>
              </a:rPr>
              <a:t>Energías Renovables</a:t>
            </a:r>
          </a:p>
        </p:txBody>
      </p:sp>
      <p:sp>
        <p:nvSpPr>
          <p:cNvPr id="10" name="9 Rectángulo redondeado"/>
          <p:cNvSpPr/>
          <p:nvPr/>
        </p:nvSpPr>
        <p:spPr bwMode="auto">
          <a:xfrm>
            <a:off x="2339752" y="116632"/>
            <a:ext cx="5112568" cy="432048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Arial" charset="0"/>
              </a:rPr>
              <a:t>PLANES    DE    ESTUDIO  DE  GRADO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1657" y="1095399"/>
            <a:ext cx="1206364" cy="55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465" y="12060"/>
            <a:ext cx="794813" cy="66868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347BA-0DA3-4593-B331-F49EDCC3CA71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2922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1812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250825" y="620713"/>
            <a:ext cx="8642350" cy="59039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74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96050"/>
            <a:ext cx="9001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10 Rectángulo redondeado"/>
          <p:cNvSpPr/>
          <p:nvPr/>
        </p:nvSpPr>
        <p:spPr bwMode="auto">
          <a:xfrm>
            <a:off x="1187624" y="642918"/>
            <a:ext cx="6480720" cy="1260000"/>
          </a:xfrm>
          <a:prstGeom prst="round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81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rgbClr val="00305E"/>
                </a:solidFill>
                <a:latin typeface="Arial" charset="0"/>
              </a:rPr>
              <a:t>    GRADO EN INGENIERÍA ELECTRÓNICA,     ROBÓTICA Y MECATRÓNICA</a:t>
            </a:r>
          </a:p>
        </p:txBody>
      </p:sp>
      <p:graphicFrame>
        <p:nvGraphicFramePr>
          <p:cNvPr id="9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752349"/>
              </p:ext>
            </p:extLst>
          </p:nvPr>
        </p:nvGraphicFramePr>
        <p:xfrm>
          <a:off x="285720" y="1902629"/>
          <a:ext cx="8569640" cy="4312453"/>
        </p:xfrm>
        <a:graphic>
          <a:graphicData uri="http://schemas.openxmlformats.org/drawingml/2006/table">
            <a:tbl>
              <a:tblPr/>
              <a:tblGrid>
                <a:gridCol w="34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0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09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09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09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09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09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099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099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645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453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1099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099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099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099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099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099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1099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10993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3384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latin typeface="Arial"/>
                        </a:rPr>
                        <a:t>1S1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Matemáticas I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Matemáticas II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Química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Informática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Expresión Gráfica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Física I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6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1S2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Matemáticas III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Estadística e Investigación</a:t>
                      </a:r>
                      <a:r>
                        <a:rPr lang="es-ES" sz="1000" b="0" i="0" u="none" strike="noStrike" baseline="0" dirty="0">
                          <a:latin typeface="Arial"/>
                        </a:rPr>
                        <a:t> </a:t>
                      </a:r>
                      <a:r>
                        <a:rPr lang="es-ES" sz="1000" b="0" i="0" u="none" strike="noStrike" dirty="0">
                          <a:latin typeface="Arial"/>
                        </a:rPr>
                        <a:t>Operativa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Empresa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Informática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Expresión Gráfica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Física II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159">
                <a:tc>
                  <a:txBody>
                    <a:bodyPr/>
                    <a:lstStyle/>
                    <a:p>
                      <a:pPr algn="ctr" fontAlgn="ctr"/>
                      <a:endParaRPr lang="es-ES" sz="1000" b="1" i="0" u="none" strike="noStrike">
                        <a:latin typeface="Arial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050" b="0" i="0" u="none" strike="noStrike">
                        <a:latin typeface="Arial"/>
                      </a:endParaRP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84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2S1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Teoría de Circuitos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Fundamentos de Electrónica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Resistencia de Materiales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Fundamentos de Computadores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Ampliación de</a:t>
                      </a:r>
                      <a:br>
                        <a:rPr lang="es-ES" sz="1000" b="0" i="0" u="none" strike="noStrike" dirty="0">
                          <a:latin typeface="Arial"/>
                        </a:rPr>
                      </a:br>
                      <a:r>
                        <a:rPr lang="es-ES" sz="1000" b="0" i="0" u="none" strike="noStrike" dirty="0">
                          <a:latin typeface="Arial"/>
                        </a:rPr>
                        <a:t>Matemáticas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66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2S2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Automatización</a:t>
                      </a:r>
                      <a:r>
                        <a:rPr lang="es-ES" sz="1000" b="0" i="0" u="none" strike="noStrike" baseline="0" dirty="0">
                          <a:latin typeface="Arial"/>
                        </a:rPr>
                        <a:t> </a:t>
                      </a:r>
                      <a:r>
                        <a:rPr lang="es-ES" sz="1000" b="0" i="0" u="none" strike="noStrike" dirty="0">
                          <a:latin typeface="Arial"/>
                        </a:rPr>
                        <a:t>Industrial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Electrónica General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Fundamentos de Control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Electrónica Digital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Teoría de Máquinas y Mecanismos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159">
                <a:tc>
                  <a:txBody>
                    <a:bodyPr/>
                    <a:lstStyle/>
                    <a:p>
                      <a:pPr algn="ctr" fontAlgn="ctr"/>
                      <a:endParaRPr lang="es-ES" sz="1000" b="1" i="0" u="none" strike="noStrike">
                        <a:latin typeface="Arial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050" b="0" i="0" u="none" strike="noStrike">
                        <a:latin typeface="Arial"/>
                      </a:endParaRP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5949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3S1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CONTROL POR</a:t>
                      </a:r>
                      <a:br>
                        <a:rPr lang="es-ES" sz="1000" b="0" i="0" u="none" strike="noStrike">
                          <a:latin typeface="Arial"/>
                        </a:rPr>
                      </a:br>
                      <a:r>
                        <a:rPr lang="es-ES" sz="1000" b="0" i="0" u="none" strike="noStrike">
                          <a:latin typeface="Arial"/>
                        </a:rPr>
                        <a:t>COMPUTADOR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INSTALACIONES Y</a:t>
                      </a:r>
                      <a:br>
                        <a:rPr lang="es-ES" sz="1000" b="0" i="0" u="none" strike="noStrike" dirty="0">
                          <a:latin typeface="Arial"/>
                        </a:rPr>
                      </a:br>
                      <a:r>
                        <a:rPr lang="es-ES" sz="1000" b="0" i="0" u="none" strike="noStrike" dirty="0">
                          <a:latin typeface="Arial"/>
                        </a:rPr>
                        <a:t>MÁQUINAS ELÉCTRICAS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SISTEMAS</a:t>
                      </a:r>
                      <a:br>
                        <a:rPr lang="es-ES" sz="1000" b="0" i="0" u="none" strike="noStrike" dirty="0">
                          <a:latin typeface="Arial"/>
                        </a:rPr>
                      </a:br>
                      <a:r>
                        <a:rPr lang="es-ES" sz="1000" b="0" i="0" u="none" strike="noStrike" dirty="0">
                          <a:latin typeface="Arial"/>
                        </a:rPr>
                        <a:t>ELECTRÓNICOS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INGENIERÍA</a:t>
                      </a:r>
                      <a:br>
                        <a:rPr lang="es-ES" sz="1000" b="0" i="0" u="none" strike="noStrike">
                          <a:latin typeface="Arial"/>
                        </a:rPr>
                      </a:br>
                      <a:r>
                        <a:rPr lang="es-ES" sz="1000" b="0" i="0" u="none" strike="noStrike">
                          <a:latin typeface="Arial"/>
                        </a:rPr>
                        <a:t>TÉRMICA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INGENIERÍA</a:t>
                      </a:r>
                      <a:br>
                        <a:rPr lang="es-ES" sz="1000" b="0" i="0" u="none" strike="noStrike" dirty="0">
                          <a:latin typeface="Arial"/>
                        </a:rPr>
                      </a:br>
                      <a:r>
                        <a:rPr lang="es-ES" sz="1000" b="0" i="0" u="none" strike="noStrike" dirty="0">
                          <a:latin typeface="Arial"/>
                        </a:rPr>
                        <a:t>HIDRÁULICA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PROCESAMIENTO</a:t>
                      </a:r>
                      <a:br>
                        <a:rPr lang="es-ES" sz="1000" b="0" i="0" u="none" strike="noStrike" dirty="0">
                          <a:latin typeface="Arial"/>
                        </a:rPr>
                      </a:br>
                      <a:r>
                        <a:rPr lang="es-ES" sz="1000" b="0" i="0" u="none" strike="noStrike" dirty="0">
                          <a:latin typeface="Arial"/>
                        </a:rPr>
                        <a:t>DIGITAL DE</a:t>
                      </a:r>
                      <a:br>
                        <a:rPr lang="es-ES" sz="1000" b="0" i="0" u="none" strike="noStrike" dirty="0">
                          <a:latin typeface="Arial"/>
                        </a:rPr>
                      </a:br>
                      <a:r>
                        <a:rPr lang="es-ES" sz="1000" b="0" i="0" u="none" strike="noStrike" dirty="0">
                          <a:latin typeface="Arial"/>
                        </a:rPr>
                        <a:t>SEÑAL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66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3S2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FUNDAMENTOS DE</a:t>
                      </a:r>
                      <a:br>
                        <a:rPr lang="es-ES" sz="1000" b="0" i="0" u="none" strike="noStrike">
                          <a:latin typeface="Arial"/>
                        </a:rPr>
                      </a:br>
                      <a:r>
                        <a:rPr lang="es-ES" sz="1000" b="0" i="0" u="none" strike="noStrike">
                          <a:latin typeface="Arial"/>
                        </a:rPr>
                        <a:t>ROBÓTICA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INSTRUMENTACIÓN</a:t>
                      </a:r>
                      <a:br>
                        <a:rPr lang="es-ES" sz="1000" b="0" i="0" u="none" strike="noStrike">
                          <a:latin typeface="Arial"/>
                        </a:rPr>
                      </a:br>
                      <a:r>
                        <a:rPr lang="es-ES" sz="1000" b="0" i="0" u="none" strike="noStrike">
                          <a:latin typeface="Arial"/>
                        </a:rPr>
                        <a:t>ELECTRÓNICA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ELECTRÓNICA DE</a:t>
                      </a:r>
                      <a:br>
                        <a:rPr lang="es-ES" sz="1000" b="0" i="0" u="none" strike="noStrike" dirty="0">
                          <a:latin typeface="Arial"/>
                        </a:rPr>
                      </a:br>
                      <a:r>
                        <a:rPr lang="es-ES" sz="1000" b="0" i="0" u="none" strike="noStrike" dirty="0">
                          <a:latin typeface="Arial"/>
                        </a:rPr>
                        <a:t>POTENCIA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ARQUITECTURA DE</a:t>
                      </a:r>
                      <a:br>
                        <a:rPr lang="es-ES" sz="1000" b="0" i="0" u="none" strike="noStrike" dirty="0">
                          <a:latin typeface="Arial"/>
                        </a:rPr>
                      </a:br>
                      <a:r>
                        <a:rPr lang="es-ES" sz="1000" b="0" i="0" u="none" strike="noStrike" dirty="0">
                          <a:latin typeface="Arial"/>
                        </a:rPr>
                        <a:t>REDES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ORGANIZACIÓN</a:t>
                      </a:r>
                      <a:br>
                        <a:rPr lang="es-ES" sz="1000" b="0" i="0" u="none" strike="noStrike">
                          <a:latin typeface="Arial"/>
                        </a:rPr>
                      </a:br>
                      <a:r>
                        <a:rPr lang="es-ES" sz="1000" b="0" i="0" u="none" strike="noStrike">
                          <a:latin typeface="Arial"/>
                        </a:rPr>
                        <a:t>DE EMPRESAS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PROYECTOS</a:t>
                      </a:r>
                      <a:br>
                        <a:rPr lang="es-ES" sz="1000" b="0" i="0" u="none" strike="noStrike" dirty="0">
                          <a:latin typeface="Arial"/>
                        </a:rPr>
                      </a:br>
                      <a:r>
                        <a:rPr lang="es-ES" sz="1000" b="0" i="0" u="none" strike="noStrike" dirty="0">
                          <a:latin typeface="Arial"/>
                        </a:rPr>
                        <a:t>INTEGRADOS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159">
                <a:tc>
                  <a:txBody>
                    <a:bodyPr/>
                    <a:lstStyle/>
                    <a:p>
                      <a:pPr algn="ctr" fontAlgn="ctr"/>
                      <a:endParaRPr lang="es-ES" sz="1000" b="1" i="0" u="none" strike="noStrike">
                        <a:latin typeface="Arial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82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4S1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1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latin typeface="Arial"/>
                        </a:rPr>
                        <a:t>Mención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5949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4S2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Prácticas Empresa / Movilidad / Optat Transv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Prácticas Empresa / Movilidad / Optat Transv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Prácticas Empresa / Movilidad / Optat Transv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Prácticas Empresa / Movilidad / </a:t>
                      </a:r>
                      <a:r>
                        <a:rPr lang="es-ES" sz="900" b="0" i="0" u="none" strike="noStrike" dirty="0" err="1">
                          <a:latin typeface="Arial"/>
                        </a:rPr>
                        <a:t>Optat</a:t>
                      </a:r>
                      <a:r>
                        <a:rPr lang="es-ES" sz="900" b="0" i="0" u="none" strike="noStrike" dirty="0">
                          <a:latin typeface="Arial"/>
                        </a:rPr>
                        <a:t> </a:t>
                      </a:r>
                      <a:r>
                        <a:rPr lang="es-ES" sz="900" b="0" i="0" u="none" strike="noStrike" dirty="0" err="1">
                          <a:latin typeface="Arial"/>
                        </a:rPr>
                        <a:t>Transv</a:t>
                      </a:r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latin typeface="Arial"/>
                        </a:rPr>
                        <a:t>Trabajo Fin de Grado</a:t>
                      </a: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1390" y="6258626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7938"/>
            <a:r>
              <a:rPr lang="es-ES" sz="1100" b="1" dirty="0">
                <a:solidFill>
                  <a:srgbClr val="FF3300"/>
                </a:solidFill>
              </a:rPr>
              <a:t>Robótica y Automatización </a:t>
            </a:r>
            <a:r>
              <a:rPr lang="es-ES" sz="1100" b="1" dirty="0"/>
              <a:t>- Instrumentación Electrónica y  Control - Electrónica y Control de Sistemas de Energía </a:t>
            </a:r>
            <a:r>
              <a:rPr lang="es-ES" sz="1100" b="1" dirty="0">
                <a:solidFill>
                  <a:srgbClr val="FF3300"/>
                </a:solidFill>
              </a:rPr>
              <a:t>- Sistemas </a:t>
            </a:r>
            <a:r>
              <a:rPr lang="es-ES" sz="1100" b="1" dirty="0" err="1">
                <a:solidFill>
                  <a:srgbClr val="FF3300"/>
                </a:solidFill>
              </a:rPr>
              <a:t>Mecatrónicos</a:t>
            </a:r>
            <a:r>
              <a:rPr lang="es-ES" sz="1100" b="1" dirty="0">
                <a:solidFill>
                  <a:srgbClr val="FF3300"/>
                </a:solidFill>
              </a:rPr>
              <a:t> en vehículos</a:t>
            </a:r>
          </a:p>
        </p:txBody>
      </p:sp>
      <p:sp>
        <p:nvSpPr>
          <p:cNvPr id="10" name="9 Rectángulo redondeado"/>
          <p:cNvSpPr/>
          <p:nvPr/>
        </p:nvSpPr>
        <p:spPr bwMode="auto">
          <a:xfrm>
            <a:off x="2339752" y="116632"/>
            <a:ext cx="5112568" cy="432048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Arial" charset="0"/>
              </a:rPr>
              <a:t>PLANES    DE    ESTUDIO  DE  GRADO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437" y="974518"/>
            <a:ext cx="1206364" cy="55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465" y="12060"/>
            <a:ext cx="794813" cy="66868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347BA-0DA3-4593-B331-F49EDCC3CA71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468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1812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250825" y="620713"/>
            <a:ext cx="8642350" cy="59039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74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96050"/>
            <a:ext cx="9001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10 Rectángulo redondeado"/>
          <p:cNvSpPr/>
          <p:nvPr/>
        </p:nvSpPr>
        <p:spPr bwMode="auto">
          <a:xfrm>
            <a:off x="1187624" y="642918"/>
            <a:ext cx="6480720" cy="1260000"/>
          </a:xfrm>
          <a:prstGeom prst="roundRect">
            <a:avLst/>
          </a:prstGeom>
          <a:gradFill flip="none" rotWithShape="1">
            <a:gsLst>
              <a:gs pos="21240">
                <a:schemeClr val="accent1">
                  <a:lumMod val="40000"/>
                  <a:lumOff val="60000"/>
                </a:schemeClr>
              </a:gs>
              <a:gs pos="4512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30000">
                <a:srgbClr val="D49E6C"/>
              </a:gs>
              <a:gs pos="70000">
                <a:schemeClr val="tx2">
                  <a:lumMod val="60000"/>
                  <a:lumOff val="40000"/>
                </a:schemeClr>
              </a:gs>
              <a:gs pos="100000">
                <a:srgbClr val="663012"/>
              </a:gs>
            </a:gsLst>
            <a:lin ang="81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00305E"/>
                </a:solidFill>
                <a:latin typeface="Arial" charset="0"/>
              </a:rPr>
              <a:t>    </a:t>
            </a:r>
            <a:r>
              <a:rPr lang="es-ES" sz="2400" b="1" dirty="0">
                <a:solidFill>
                  <a:srgbClr val="00305E"/>
                </a:solidFill>
                <a:latin typeface="Arial" charset="0"/>
              </a:rPr>
              <a:t>GRADO EN INGENIERÍA ELECTRÓNICA INDUSTRIAL</a:t>
            </a:r>
          </a:p>
        </p:txBody>
      </p:sp>
      <p:sp>
        <p:nvSpPr>
          <p:cNvPr id="10" name="9 Rectángulo redondeado"/>
          <p:cNvSpPr/>
          <p:nvPr/>
        </p:nvSpPr>
        <p:spPr bwMode="auto">
          <a:xfrm>
            <a:off x="2339752" y="116632"/>
            <a:ext cx="5112568" cy="432048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Arial" charset="0"/>
              </a:rPr>
              <a:t>PLANES    DE    ESTUDIO  DE  GRADO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465" y="12060"/>
            <a:ext cx="794813" cy="668680"/>
          </a:xfrm>
          <a:prstGeom prst="rect">
            <a:avLst/>
          </a:prstGeom>
        </p:spPr>
      </p:pic>
      <p:graphicFrame>
        <p:nvGraphicFramePr>
          <p:cNvPr id="1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7826065"/>
              </p:ext>
            </p:extLst>
          </p:nvPr>
        </p:nvGraphicFramePr>
        <p:xfrm>
          <a:off x="359533" y="2085451"/>
          <a:ext cx="8515272" cy="4077224"/>
        </p:xfrm>
        <a:graphic>
          <a:graphicData uri="http://schemas.openxmlformats.org/drawingml/2006/table">
            <a:tbl>
              <a:tblPr/>
              <a:tblGrid>
                <a:gridCol w="29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6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9269">
                  <a:extLst>
                    <a:ext uri="{9D8B030D-6E8A-4147-A177-3AD203B41FA5}">
                      <a16:colId xmlns:a16="http://schemas.microsoft.com/office/drawing/2014/main" val="49948122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901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1S1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Algebra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Cálculo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Química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Gestión de Empresas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Física I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1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1S2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Ampliación de Cálculo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Análisis Vectorial y Estadístico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Informática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Expresión Gráfica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Física II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355">
                <a:tc>
                  <a:txBody>
                    <a:bodyPr/>
                    <a:lstStyle/>
                    <a:p>
                      <a:pPr algn="ctr" fontAlgn="ctr"/>
                      <a:endParaRPr lang="es-ES" sz="1050" b="1" i="0" u="none" strike="noStrike">
                        <a:latin typeface="Arial"/>
                      </a:endParaRPr>
                    </a:p>
                  </a:txBody>
                  <a:tcPr marL="7667" marR="7667" marT="76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5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2S1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Ingeniería Fabricación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Resistencia de Materiales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Termotecnia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i="0" u="none" strike="noStrike" dirty="0">
                        <a:latin typeface="Arial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Teoría de Máquinas</a:t>
                      </a:r>
                    </a:p>
                    <a:p>
                      <a:pPr algn="ctr" fontAlgn="ctr"/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i="0" u="none" strike="noStrike" dirty="0">
                        <a:latin typeface="Arial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Optativa I</a:t>
                      </a:r>
                    </a:p>
                    <a:p>
                      <a:pPr algn="ctr" fontAlgn="ctr"/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1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2S2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Automática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Ciencia de Materiales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Fundamentos Electrónica</a:t>
                      </a:r>
                    </a:p>
                  </a:txBody>
                  <a:tcPr marL="7667" marR="7667" marT="766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Fundamentos Ing. Eléctrica</a:t>
                      </a:r>
                    </a:p>
                  </a:txBody>
                  <a:tcPr marL="7667" marR="7667" marT="7667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Mecánica de Fluidos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355">
                <a:tc>
                  <a:txBody>
                    <a:bodyPr/>
                    <a:lstStyle/>
                    <a:p>
                      <a:pPr algn="ctr" fontAlgn="ctr"/>
                      <a:endParaRPr lang="es-ES" sz="1050" b="1" i="0" u="none" strike="noStrike">
                        <a:latin typeface="Arial"/>
                      </a:endParaRPr>
                    </a:p>
                  </a:txBody>
                  <a:tcPr marL="7667" marR="7667" marT="76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050" b="0" i="0" u="none" strike="noStrike">
                        <a:latin typeface="Arial"/>
                      </a:endParaRP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1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3S1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Análisis de Redes </a:t>
                      </a:r>
                      <a:r>
                        <a:rPr lang="es-ES" sz="1000" b="0" i="0" u="none" strike="noStrike" dirty="0" err="1">
                          <a:latin typeface="Arial"/>
                        </a:rPr>
                        <a:t>Electr</a:t>
                      </a:r>
                      <a:r>
                        <a:rPr lang="es-ES" sz="1000" b="0" i="0" u="none" strike="noStrike" dirty="0">
                          <a:latin typeface="Arial"/>
                        </a:rPr>
                        <a:t>.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Electrónica Analógica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Electrónica Digital</a:t>
                      </a:r>
                    </a:p>
                  </a:txBody>
                  <a:tcPr marL="7667" marR="7667" marT="7667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Regulación Automática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Optativa II</a:t>
                      </a:r>
                    </a:p>
                  </a:txBody>
                  <a:tcPr marL="7667" marR="7667" marT="7667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95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3S2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Automatización Industrial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Sistemas Electrónicos</a:t>
                      </a:r>
                      <a:r>
                        <a:rPr lang="es-ES" sz="1000" b="0" i="0" u="none" strike="noStrike" baseline="0" dirty="0">
                          <a:latin typeface="Arial"/>
                        </a:rPr>
                        <a:t> Digitales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i="0" u="none" strike="noStrike" dirty="0">
                        <a:latin typeface="Arial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Informática Industrial</a:t>
                      </a:r>
                    </a:p>
                    <a:p>
                      <a:pPr algn="ctr" fontAlgn="ctr"/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Ing. Gráfica en Electrónica</a:t>
                      </a:r>
                    </a:p>
                  </a:txBody>
                  <a:tcPr marL="7667" marR="7667" marT="766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Optativa</a:t>
                      </a:r>
                      <a:r>
                        <a:rPr lang="es-ES" sz="1000" b="0" i="0" u="none" strike="noStrike" baseline="0" dirty="0">
                          <a:latin typeface="Arial"/>
                        </a:rPr>
                        <a:t> III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355">
                <a:tc>
                  <a:txBody>
                    <a:bodyPr/>
                    <a:lstStyle/>
                    <a:p>
                      <a:pPr algn="ctr" fontAlgn="ctr"/>
                      <a:endParaRPr lang="es-ES" sz="1050" b="1" i="0" u="none" strike="noStrike">
                        <a:latin typeface="Arial"/>
                      </a:endParaRPr>
                    </a:p>
                  </a:txBody>
                  <a:tcPr marL="7667" marR="7667" marT="76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95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4S1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Circuitos Integrados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Instrumentación Electrónica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Oficina Técnica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Electrónica de Potencia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i="0" u="none" strike="noStrike" dirty="0">
                        <a:latin typeface="Arial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Optativa IV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01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4S2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Tecnología Electrónica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Diseño de Controladores Industriales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Optativa V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latin typeface="Arial"/>
                        </a:rPr>
                        <a:t>Trabajo Fin de Grado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347BA-0DA3-4593-B331-F49EDCC3CA71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6508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1812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250825" y="620713"/>
            <a:ext cx="8642350" cy="59039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74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96050"/>
            <a:ext cx="9001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10 Rectángulo redondeado"/>
          <p:cNvSpPr/>
          <p:nvPr/>
        </p:nvSpPr>
        <p:spPr bwMode="auto">
          <a:xfrm>
            <a:off x="1187624" y="642918"/>
            <a:ext cx="6480720" cy="1260000"/>
          </a:xfrm>
          <a:prstGeom prst="roundRect">
            <a:avLst/>
          </a:prstGeom>
          <a:gradFill flip="none" rotWithShape="1">
            <a:gsLst>
              <a:gs pos="21240">
                <a:schemeClr val="accent1">
                  <a:lumMod val="40000"/>
                  <a:lumOff val="60000"/>
                </a:schemeClr>
              </a:gs>
              <a:gs pos="4512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30000">
                <a:schemeClr val="accent2"/>
              </a:gs>
              <a:gs pos="70000">
                <a:schemeClr val="tx2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81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00305E"/>
                </a:solidFill>
                <a:latin typeface="Arial" charset="0"/>
              </a:rPr>
              <a:t>    </a:t>
            </a:r>
            <a:r>
              <a:rPr lang="es-ES" sz="2400" b="1" dirty="0">
                <a:solidFill>
                  <a:srgbClr val="00305E"/>
                </a:solidFill>
                <a:latin typeface="Arial" charset="0"/>
              </a:rPr>
              <a:t>GRADO EN INGENIERÍA ELÉCTRICA</a:t>
            </a:r>
          </a:p>
        </p:txBody>
      </p:sp>
      <p:sp>
        <p:nvSpPr>
          <p:cNvPr id="10" name="9 Rectángulo redondeado"/>
          <p:cNvSpPr/>
          <p:nvPr/>
        </p:nvSpPr>
        <p:spPr bwMode="auto">
          <a:xfrm>
            <a:off x="2339752" y="116632"/>
            <a:ext cx="5112568" cy="432048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Arial" charset="0"/>
              </a:rPr>
              <a:t>PLANES    DE    ESTUDIO  DE  GRADO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465" y="12060"/>
            <a:ext cx="794813" cy="668680"/>
          </a:xfrm>
          <a:prstGeom prst="rect">
            <a:avLst/>
          </a:prstGeom>
        </p:spPr>
      </p:pic>
      <p:graphicFrame>
        <p:nvGraphicFramePr>
          <p:cNvPr id="1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484788"/>
              </p:ext>
            </p:extLst>
          </p:nvPr>
        </p:nvGraphicFramePr>
        <p:xfrm>
          <a:off x="359533" y="2085451"/>
          <a:ext cx="8515272" cy="4226734"/>
        </p:xfrm>
        <a:graphic>
          <a:graphicData uri="http://schemas.openxmlformats.org/drawingml/2006/table">
            <a:tbl>
              <a:tblPr/>
              <a:tblGrid>
                <a:gridCol w="29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0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2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6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9269">
                  <a:extLst>
                    <a:ext uri="{9D8B030D-6E8A-4147-A177-3AD203B41FA5}">
                      <a16:colId xmlns:a16="http://schemas.microsoft.com/office/drawing/2014/main" val="49948122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901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1S1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Algebra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Cálculo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i="0" u="none" strike="noStrike" dirty="0">
                        <a:latin typeface="Arial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Expresión Gráfica</a:t>
                      </a:r>
                    </a:p>
                    <a:p>
                      <a:pPr algn="ctr" fontAlgn="ctr"/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i="0" u="none" strike="noStrike" dirty="0">
                        <a:latin typeface="Arial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Informática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Física I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1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1S2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Ampliación de Cálculo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Análisis Vectorial y Estadístico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es-ES" sz="1000" b="0" i="0" u="none" strike="noStrike" dirty="0">
                        <a:latin typeface="Arial"/>
                      </a:endParaRPr>
                    </a:p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Gestión de Empresas</a:t>
                      </a:r>
                    </a:p>
                    <a:p>
                      <a:pPr algn="ctr" fontAlgn="ctr"/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i="0" u="none" strike="noStrike" dirty="0">
                        <a:latin typeface="Arial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Química</a:t>
                      </a:r>
                    </a:p>
                    <a:p>
                      <a:pPr algn="ctr" fontAlgn="ctr"/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Física II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355">
                <a:tc>
                  <a:txBody>
                    <a:bodyPr/>
                    <a:lstStyle/>
                    <a:p>
                      <a:pPr algn="ctr" fontAlgn="ctr"/>
                      <a:endParaRPr lang="es-ES" sz="1050" b="1" i="0" u="none" strike="noStrike">
                        <a:latin typeface="Arial"/>
                      </a:endParaRPr>
                    </a:p>
                  </a:txBody>
                  <a:tcPr marL="7667" marR="7667" marT="76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5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2S1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Ingeniería Fabricación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Resistencia de Materiales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Termotecnia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i="0" u="none" strike="noStrike" dirty="0">
                        <a:latin typeface="Arial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Teoría de Máquinas</a:t>
                      </a:r>
                    </a:p>
                    <a:p>
                      <a:pPr algn="ctr" fontAlgn="ctr"/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i="0" u="none" strike="noStrike" dirty="0">
                        <a:latin typeface="Arial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Optativa I</a:t>
                      </a:r>
                    </a:p>
                    <a:p>
                      <a:pPr algn="ctr" fontAlgn="ctr"/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1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2S2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Automática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Ciencia de Materiales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Fundamentos Electrónica</a:t>
                      </a:r>
                    </a:p>
                  </a:txBody>
                  <a:tcPr marL="7667" marR="7667" marT="766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Fundamentos Ing. Eléctrica</a:t>
                      </a:r>
                    </a:p>
                  </a:txBody>
                  <a:tcPr marL="7667" marR="7667" marT="7667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Mecánica de Fluidos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355">
                <a:tc>
                  <a:txBody>
                    <a:bodyPr/>
                    <a:lstStyle/>
                    <a:p>
                      <a:pPr algn="ctr" fontAlgn="ctr"/>
                      <a:endParaRPr lang="es-ES" sz="1050" b="1" i="0" u="none" strike="noStrike">
                        <a:latin typeface="Arial"/>
                      </a:endParaRPr>
                    </a:p>
                  </a:txBody>
                  <a:tcPr marL="7667" marR="7667" marT="76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050" b="0" i="0" u="none" strike="noStrike">
                        <a:latin typeface="Arial"/>
                      </a:endParaRP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1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3S1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Análisis de Redes </a:t>
                      </a:r>
                      <a:r>
                        <a:rPr lang="es-ES" sz="1000" b="0" i="0" u="none" strike="noStrike" dirty="0" err="1">
                          <a:latin typeface="Arial"/>
                        </a:rPr>
                        <a:t>Electr</a:t>
                      </a:r>
                      <a:r>
                        <a:rPr lang="es-ES" sz="1000" b="0" i="0" u="none" strike="noStrike" dirty="0">
                          <a:latin typeface="Arial"/>
                        </a:rPr>
                        <a:t>.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Máquinas Eléctricas I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Motores Térmicos</a:t>
                      </a:r>
                    </a:p>
                  </a:txBody>
                  <a:tcPr marL="7667" marR="7667" marT="7667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Regulación Automática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Optativa II</a:t>
                      </a:r>
                    </a:p>
                  </a:txBody>
                  <a:tcPr marL="7667" marR="7667" marT="7667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95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3S2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Gráfica Eléctrica y Topografía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Instalaciones Eléctricas en Baja y Media Tensión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Máquinas Eléctricas 2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Oficina Técnica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Optativa</a:t>
                      </a:r>
                      <a:r>
                        <a:rPr lang="es-ES" sz="1000" b="0" i="0" u="none" strike="noStrike" baseline="0" dirty="0">
                          <a:latin typeface="Arial"/>
                        </a:rPr>
                        <a:t> III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355">
                <a:tc>
                  <a:txBody>
                    <a:bodyPr/>
                    <a:lstStyle/>
                    <a:p>
                      <a:pPr algn="ctr" fontAlgn="ctr"/>
                      <a:endParaRPr lang="es-ES" sz="1050" b="1" i="0" u="none" strike="noStrike">
                        <a:latin typeface="Arial"/>
                      </a:endParaRPr>
                    </a:p>
                  </a:txBody>
                  <a:tcPr marL="7667" marR="7667" marT="76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95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4S1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Accionamientos Eléctricos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Instalaciones y Líneas Eléctricas de Alta Tensión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Centrales Eléctricas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i="0" u="none" strike="noStrike" dirty="0">
                        <a:latin typeface="Arial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Optativa IV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01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4S2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Análisis de Sistemas de Energía Eléctrica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Explotación de los Sistemas de Energía Eléctrica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Optativa V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latin typeface="Arial"/>
                        </a:rPr>
                        <a:t>Trabajo Fin de Grado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347BA-0DA3-4593-B331-F49EDCC3CA71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8516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1812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250825" y="620713"/>
            <a:ext cx="8642350" cy="59039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74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96050"/>
            <a:ext cx="9001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10 Rectángulo redondeado"/>
          <p:cNvSpPr/>
          <p:nvPr/>
        </p:nvSpPr>
        <p:spPr bwMode="auto">
          <a:xfrm>
            <a:off x="1187624" y="642918"/>
            <a:ext cx="6480720" cy="1260000"/>
          </a:xfrm>
          <a:prstGeom prst="roundRect">
            <a:avLst/>
          </a:prstGeom>
          <a:gradFill flip="none" rotWithShape="1">
            <a:gsLst>
              <a:gs pos="21240">
                <a:schemeClr val="accent1">
                  <a:lumMod val="40000"/>
                  <a:lumOff val="60000"/>
                </a:schemeClr>
              </a:gs>
              <a:gs pos="4512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30000">
                <a:schemeClr val="accent6">
                  <a:lumMod val="75000"/>
                </a:schemeClr>
              </a:gs>
              <a:gs pos="70000">
                <a:schemeClr val="tx2">
                  <a:lumMod val="60000"/>
                  <a:lumOff val="40000"/>
                </a:schemeClr>
              </a:gs>
              <a:gs pos="100000">
                <a:srgbClr val="663012"/>
              </a:gs>
            </a:gsLst>
            <a:lin ang="81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rgbClr val="00305E"/>
                </a:solidFill>
                <a:latin typeface="Arial" charset="0"/>
              </a:rPr>
              <a:t>    GRADO EN INGENIERÍA MECÁNICA</a:t>
            </a:r>
          </a:p>
        </p:txBody>
      </p:sp>
      <p:sp>
        <p:nvSpPr>
          <p:cNvPr id="10" name="9 Rectángulo redondeado"/>
          <p:cNvSpPr/>
          <p:nvPr/>
        </p:nvSpPr>
        <p:spPr bwMode="auto">
          <a:xfrm>
            <a:off x="2339752" y="116632"/>
            <a:ext cx="5112568" cy="432048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Arial" charset="0"/>
              </a:rPr>
              <a:t>PLANES    DE    ESTUDIO  DE  GRADO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465" y="12060"/>
            <a:ext cx="794813" cy="668680"/>
          </a:xfrm>
          <a:prstGeom prst="rect">
            <a:avLst/>
          </a:prstGeom>
        </p:spPr>
      </p:pic>
      <p:graphicFrame>
        <p:nvGraphicFramePr>
          <p:cNvPr id="1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95748"/>
              </p:ext>
            </p:extLst>
          </p:nvPr>
        </p:nvGraphicFramePr>
        <p:xfrm>
          <a:off x="359533" y="2085451"/>
          <a:ext cx="8515272" cy="4077224"/>
        </p:xfrm>
        <a:graphic>
          <a:graphicData uri="http://schemas.openxmlformats.org/drawingml/2006/table">
            <a:tbl>
              <a:tblPr/>
              <a:tblGrid>
                <a:gridCol w="29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6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9269">
                  <a:extLst>
                    <a:ext uri="{9D8B030D-6E8A-4147-A177-3AD203B41FA5}">
                      <a16:colId xmlns:a16="http://schemas.microsoft.com/office/drawing/2014/main" val="49948122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901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1S1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Algebra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Cálculo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Química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Gestión de Empresas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Física I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1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1S2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Ampliación de Cálculo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Análisis Vectorial y Estadístico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Informática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Expresión Gráfica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Física II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355">
                <a:tc>
                  <a:txBody>
                    <a:bodyPr/>
                    <a:lstStyle/>
                    <a:p>
                      <a:pPr algn="ctr" fontAlgn="ctr"/>
                      <a:endParaRPr lang="es-ES" sz="1050" b="1" i="0" u="none" strike="noStrike">
                        <a:latin typeface="Arial"/>
                      </a:endParaRPr>
                    </a:p>
                  </a:txBody>
                  <a:tcPr marL="7667" marR="7667" marT="76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5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2S1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0" u="none" strike="noStrike" dirty="0">
                          <a:latin typeface="Arial"/>
                        </a:rPr>
                        <a:t>Automática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0" u="none" strike="noStrike" dirty="0">
                          <a:latin typeface="Arial"/>
                        </a:rPr>
                        <a:t>Ciencia de Materiales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0" u="none" strike="noStrike" dirty="0">
                          <a:latin typeface="Arial"/>
                        </a:rPr>
                        <a:t>Fundamentos Electrónica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dirty="0">
                          <a:latin typeface="Arial"/>
                        </a:rPr>
                        <a:t>Fundamentos Ing. Eléctrica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50" b="0" i="0" u="none" strike="noStrike" dirty="0">
                        <a:latin typeface="Arial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0" u="none" strike="noStrike" dirty="0">
                          <a:latin typeface="Arial"/>
                        </a:rPr>
                        <a:t>Termotecnia</a:t>
                      </a:r>
                    </a:p>
                    <a:p>
                      <a:pPr algn="ctr" fontAlgn="ctr"/>
                      <a:endParaRPr lang="es-ES" sz="105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1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2S2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latin typeface="Arial"/>
                        </a:rPr>
                        <a:t>Ingeniería Fabricación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latin typeface="Arial"/>
                        </a:rPr>
                        <a:t>Resistencia de Materiales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0" u="none" strike="noStrike" dirty="0">
                          <a:latin typeface="Arial"/>
                        </a:rPr>
                        <a:t>Mecánica de Fluidos</a:t>
                      </a:r>
                    </a:p>
                  </a:txBody>
                  <a:tcPr marL="7667" marR="7667" marT="766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0" u="none" strike="noStrike" dirty="0">
                          <a:latin typeface="Arial"/>
                        </a:rPr>
                        <a:t>Teoría de Máquinas</a:t>
                      </a:r>
                    </a:p>
                  </a:txBody>
                  <a:tcPr marL="7667" marR="7667" marT="7667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Optativa I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355">
                <a:tc>
                  <a:txBody>
                    <a:bodyPr/>
                    <a:lstStyle/>
                    <a:p>
                      <a:pPr algn="ctr" fontAlgn="ctr"/>
                      <a:endParaRPr lang="es-ES" sz="1050" b="1" i="0" u="none" strike="noStrike">
                        <a:latin typeface="Arial"/>
                      </a:endParaRPr>
                    </a:p>
                  </a:txBody>
                  <a:tcPr marL="7667" marR="7667" marT="76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050" b="0" i="0" u="none" strike="noStrike">
                        <a:latin typeface="Arial"/>
                      </a:endParaRP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1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3S1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Ingeniería Gráfica Mecánica y Topografía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Teoría de Estructuras y Construcciones Industriales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Ingeniería</a:t>
                      </a:r>
                      <a:r>
                        <a:rPr lang="es-ES" sz="1000" b="0" i="0" u="none" strike="noStrike" baseline="0" dirty="0">
                          <a:latin typeface="Arial"/>
                        </a:rPr>
                        <a:t> Térmica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Tecnología</a:t>
                      </a:r>
                      <a:r>
                        <a:rPr lang="es-ES" sz="1000" b="0" i="0" u="none" strike="noStrike" baseline="0" dirty="0">
                          <a:latin typeface="Arial"/>
                        </a:rPr>
                        <a:t> Fabricación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Optativa II</a:t>
                      </a:r>
                    </a:p>
                  </a:txBody>
                  <a:tcPr marL="7667" marR="7667" marT="7667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95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3S2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Cálculo y Diseño de Máquinas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Diseño Mecánico Asistido por Ordenador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Estructuras Metálicas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Máquinas </a:t>
                      </a:r>
                      <a:r>
                        <a:rPr lang="es-ES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Fluidomecánicas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Tecnología de Materiales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355">
                <a:tc>
                  <a:txBody>
                    <a:bodyPr/>
                    <a:lstStyle/>
                    <a:p>
                      <a:pPr algn="ctr" fontAlgn="ctr"/>
                      <a:endParaRPr lang="es-ES" sz="1050" b="1" i="0" u="none" strike="noStrike">
                        <a:latin typeface="Arial"/>
                      </a:endParaRPr>
                    </a:p>
                  </a:txBody>
                  <a:tcPr marL="7667" marR="7667" marT="76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95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4S1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Estructuras de Hormigón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Metrología y Calidad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Oficina Técnica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Optativa III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i="0" u="none" strike="noStrike" dirty="0">
                        <a:latin typeface="Arial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Optativa IV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01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4S2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Motores Térmicos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Mecánica Experimental y Técnicas de Simulación de Máquinas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Optativa V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latin typeface="Arial"/>
                        </a:rPr>
                        <a:t>Trabajo Fin de Grado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347BA-0DA3-4593-B331-F49EDCC3CA71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8465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1812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250825" y="620713"/>
            <a:ext cx="8642350" cy="59039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74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96050"/>
            <a:ext cx="9001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10 Rectángulo redondeado"/>
          <p:cNvSpPr/>
          <p:nvPr/>
        </p:nvSpPr>
        <p:spPr bwMode="auto">
          <a:xfrm>
            <a:off x="1187624" y="642918"/>
            <a:ext cx="6480720" cy="1260000"/>
          </a:xfrm>
          <a:prstGeom prst="roundRect">
            <a:avLst/>
          </a:prstGeom>
          <a:gradFill flip="none" rotWithShape="1">
            <a:gsLst>
              <a:gs pos="21240">
                <a:schemeClr val="accent1">
                  <a:lumMod val="40000"/>
                  <a:lumOff val="60000"/>
                </a:schemeClr>
              </a:gs>
              <a:gs pos="4512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30000">
                <a:srgbClr val="92D050"/>
              </a:gs>
              <a:gs pos="70000">
                <a:schemeClr val="tx2">
                  <a:lumMod val="60000"/>
                  <a:lumOff val="40000"/>
                </a:schemeClr>
              </a:gs>
              <a:gs pos="100000">
                <a:srgbClr val="663012"/>
              </a:gs>
            </a:gsLst>
            <a:lin ang="81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rgbClr val="00305E"/>
                </a:solidFill>
                <a:latin typeface="Arial" charset="0"/>
              </a:rPr>
              <a:t>    GRADO EN DISEÑO INDUSTRIAL Y DESARROLLO DEL PRODUCTO</a:t>
            </a:r>
          </a:p>
        </p:txBody>
      </p:sp>
      <p:sp>
        <p:nvSpPr>
          <p:cNvPr id="10" name="9 Rectángulo redondeado"/>
          <p:cNvSpPr/>
          <p:nvPr/>
        </p:nvSpPr>
        <p:spPr bwMode="auto">
          <a:xfrm>
            <a:off x="2339752" y="116632"/>
            <a:ext cx="5112568" cy="432048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Arial" charset="0"/>
              </a:rPr>
              <a:t>PLANES    DE    ESTUDIO  DE  GRADO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465" y="12060"/>
            <a:ext cx="794813" cy="668680"/>
          </a:xfrm>
          <a:prstGeom prst="rect">
            <a:avLst/>
          </a:prstGeom>
        </p:spPr>
      </p:pic>
      <p:graphicFrame>
        <p:nvGraphicFramePr>
          <p:cNvPr id="1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632845"/>
              </p:ext>
            </p:extLst>
          </p:nvPr>
        </p:nvGraphicFramePr>
        <p:xfrm>
          <a:off x="359533" y="2085451"/>
          <a:ext cx="8515272" cy="4151979"/>
        </p:xfrm>
        <a:graphic>
          <a:graphicData uri="http://schemas.openxmlformats.org/drawingml/2006/table">
            <a:tbl>
              <a:tblPr/>
              <a:tblGrid>
                <a:gridCol w="29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6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9269">
                  <a:extLst>
                    <a:ext uri="{9D8B030D-6E8A-4147-A177-3AD203B41FA5}">
                      <a16:colId xmlns:a16="http://schemas.microsoft.com/office/drawing/2014/main" val="49948122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5108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901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1S1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Algebra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Cálculo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Informática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Expresión Gráfica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Física I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1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1S2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Ampliación de Cálculo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Análisis Vectorial y Estadístico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Química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Gestión de Empresas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Física II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355">
                <a:tc>
                  <a:txBody>
                    <a:bodyPr/>
                    <a:lstStyle/>
                    <a:p>
                      <a:pPr algn="ctr" fontAlgn="ctr"/>
                      <a:endParaRPr lang="es-ES" sz="1050" b="1" i="0" u="none" strike="noStrike">
                        <a:latin typeface="Arial"/>
                      </a:endParaRPr>
                    </a:p>
                  </a:txBody>
                  <a:tcPr marL="7667" marR="7667" marT="76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5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2S1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0" u="none" strike="noStrike" dirty="0">
                          <a:latin typeface="Arial"/>
                        </a:rPr>
                        <a:t>Procesos</a:t>
                      </a:r>
                      <a:r>
                        <a:rPr lang="es-ES" sz="1050" b="0" i="0" u="none" strike="noStrike" baseline="0" dirty="0">
                          <a:latin typeface="Arial"/>
                        </a:rPr>
                        <a:t> Industriales</a:t>
                      </a:r>
                      <a:endParaRPr lang="es-ES" sz="105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0" u="none" strike="noStrike" dirty="0">
                          <a:latin typeface="Arial"/>
                        </a:rPr>
                        <a:t>Ciencia de Materiales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0" u="none" strike="noStrike" dirty="0">
                          <a:latin typeface="Arial"/>
                        </a:rPr>
                        <a:t>Ing. Gráfica del</a:t>
                      </a:r>
                      <a:r>
                        <a:rPr lang="es-ES" sz="1050" b="0" i="0" u="none" strike="noStrike" baseline="0" dirty="0">
                          <a:latin typeface="Arial"/>
                        </a:rPr>
                        <a:t> Producto</a:t>
                      </a:r>
                      <a:endParaRPr lang="es-ES" sz="105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latin typeface="Arial"/>
                        </a:rPr>
                        <a:t>Resistencia de Materiales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05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1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2S2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Fundamentos del Diseño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Fundamentos de Ingeniería Eléctrica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Sistemas Mecánicos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Dibujo Técnico</a:t>
                      </a:r>
                    </a:p>
                    <a:p>
                      <a:pPr algn="ctr" fontAlgn="ctr"/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Teoría y Estética del Diseño Industrial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355">
                <a:tc>
                  <a:txBody>
                    <a:bodyPr/>
                    <a:lstStyle/>
                    <a:p>
                      <a:pPr algn="ctr" fontAlgn="ctr"/>
                      <a:endParaRPr lang="es-ES" sz="1050" b="1" i="0" u="none" strike="noStrike">
                        <a:latin typeface="Arial"/>
                      </a:endParaRPr>
                    </a:p>
                  </a:txBody>
                  <a:tcPr marL="7667" marR="7667" marT="76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050" b="0" i="0" u="none" strike="noStrike">
                        <a:latin typeface="Arial"/>
                      </a:endParaRP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1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3S1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Diseño Asistido por Ordenador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Inglés Aplicado al Diseño Industrial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Metodología del Diseño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Optativa I</a:t>
                      </a:r>
                    </a:p>
                    <a:p>
                      <a:pPr algn="ctr" fontAlgn="ctr"/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05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95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3S2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Diseño de Comunicación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Desarrollo Histórico-Culturales del Diseño Industrial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Electrónica y Automatización del Producto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Proyectos de Diseño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Optativa II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355">
                <a:tc>
                  <a:txBody>
                    <a:bodyPr/>
                    <a:lstStyle/>
                    <a:p>
                      <a:pPr algn="ctr" fontAlgn="ctr"/>
                      <a:endParaRPr lang="es-ES" sz="1050" b="1" i="0" u="none" strike="noStrike">
                        <a:latin typeface="Arial"/>
                      </a:endParaRPr>
                    </a:p>
                  </a:txBody>
                  <a:tcPr marL="7667" marR="7667" marT="76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95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4S1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Diseño Ergonómico y </a:t>
                      </a:r>
                      <a:r>
                        <a:rPr lang="es-ES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Ecodiseño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Ingeniería Energética y </a:t>
                      </a:r>
                      <a:r>
                        <a:rPr lang="es-ES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Fluidomecánica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Tecnología de Materiales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Optativa III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i="0" u="none" strike="noStrike" dirty="0">
                        <a:latin typeface="Arial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>
                          <a:latin typeface="Arial"/>
                        </a:rPr>
                        <a:t>Optativa IV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01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latin typeface="Arial"/>
                        </a:rPr>
                        <a:t>4S2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Envase y Embalaje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Metodología</a:t>
                      </a:r>
                      <a:endParaRPr lang="es-ES" sz="10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Optativa V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latin typeface="Arial"/>
                        </a:rPr>
                        <a:t>Trabajo Fin de Grado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347BA-0DA3-4593-B331-F49EDCC3CA71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50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1812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250825" y="620713"/>
            <a:ext cx="8642350" cy="59039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7" name="26 Rectángulo redondeado"/>
          <p:cNvSpPr/>
          <p:nvPr/>
        </p:nvSpPr>
        <p:spPr bwMode="auto">
          <a:xfrm>
            <a:off x="3619447" y="4777823"/>
            <a:ext cx="4071966" cy="1071570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rgbClr val="002060"/>
                </a:solidFill>
                <a:latin typeface="Arial" charset="0"/>
              </a:rPr>
              <a:t>DOBLE GRADO EN INGENIERÍA ELECTRÓNICA INDUSTRIAL E INGENIERÍA ELÉCTRICA</a:t>
            </a:r>
          </a:p>
        </p:txBody>
      </p:sp>
      <p:sp>
        <p:nvSpPr>
          <p:cNvPr id="28" name="27 Rectángulo redondeado"/>
          <p:cNvSpPr/>
          <p:nvPr/>
        </p:nvSpPr>
        <p:spPr bwMode="auto">
          <a:xfrm>
            <a:off x="1223922" y="3143248"/>
            <a:ext cx="4357718" cy="932114"/>
          </a:xfrm>
          <a:prstGeom prst="roundRect">
            <a:avLst/>
          </a:prstGeom>
          <a:gradFill>
            <a:gsLst>
              <a:gs pos="38000">
                <a:schemeClr val="accent1">
                  <a:lumMod val="60000"/>
                  <a:lumOff val="40000"/>
                </a:schemeClr>
              </a:gs>
              <a:gs pos="94000">
                <a:srgbClr val="FFC000"/>
              </a:gs>
            </a:gsLst>
            <a:lin ang="16200000" scaled="1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rgbClr val="002060"/>
                </a:solidFill>
                <a:latin typeface="Arial" charset="0"/>
              </a:rPr>
              <a:t>DOBLE GRADO EN INGENIERÍA ELÉCTRICA E INGENIERÍA MECÁNICA</a:t>
            </a:r>
          </a:p>
        </p:txBody>
      </p:sp>
      <p:sp>
        <p:nvSpPr>
          <p:cNvPr id="29" name="28 Rectángulo redondeado"/>
          <p:cNvSpPr/>
          <p:nvPr/>
        </p:nvSpPr>
        <p:spPr bwMode="auto">
          <a:xfrm>
            <a:off x="3594884" y="1385719"/>
            <a:ext cx="4409018" cy="1156118"/>
          </a:xfrm>
          <a:prstGeom prst="roundRect">
            <a:avLst/>
          </a:prstGeom>
          <a:gradFill>
            <a:gsLst>
              <a:gs pos="68000">
                <a:schemeClr val="accent1">
                  <a:lumMod val="60000"/>
                  <a:lumOff val="40000"/>
                </a:schemeClr>
              </a:gs>
              <a:gs pos="14000">
                <a:schemeClr val="accent6">
                  <a:lumMod val="75000"/>
                </a:schemeClr>
              </a:gs>
            </a:gsLst>
            <a:lin ang="16200000" scaled="1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rgbClr val="002060"/>
                </a:solidFill>
                <a:latin typeface="Arial" charset="0"/>
              </a:rPr>
              <a:t>DOBLE GRADO EN INGENIERÍA MECÁNICA E INGENIERÍA EN DISEÑO INDUSTRIAL Y DESARROLLO DEL PRODUCTO</a:t>
            </a:r>
          </a:p>
        </p:txBody>
      </p:sp>
      <p:pic>
        <p:nvPicPr>
          <p:cNvPr id="2358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96050"/>
            <a:ext cx="9001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30 Rectángulo redondeado"/>
          <p:cNvSpPr/>
          <p:nvPr/>
        </p:nvSpPr>
        <p:spPr bwMode="auto">
          <a:xfrm>
            <a:off x="2339752" y="116632"/>
            <a:ext cx="5112568" cy="432048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Arial" charset="0"/>
              </a:rPr>
              <a:t>DOBLES          GRADOS </a:t>
            </a:r>
          </a:p>
        </p:txBody>
      </p:sp>
      <p:pic>
        <p:nvPicPr>
          <p:cNvPr id="8194" name="Picture 2" descr="http://www.uma.es/media/fotos/image_1077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3608" y="957091"/>
            <a:ext cx="2438400" cy="1876425"/>
          </a:xfrm>
          <a:prstGeom prst="rect">
            <a:avLst/>
          </a:prstGeom>
          <a:noFill/>
        </p:spPr>
      </p:pic>
      <p:pic>
        <p:nvPicPr>
          <p:cNvPr id="8196" name="Picture 4" descr="http://www.uma.es/media/fotos/image_1121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16" y="2643182"/>
            <a:ext cx="2438400" cy="1876425"/>
          </a:xfrm>
          <a:prstGeom prst="rect">
            <a:avLst/>
          </a:prstGeom>
          <a:noFill/>
        </p:spPr>
      </p:pic>
      <p:pic>
        <p:nvPicPr>
          <p:cNvPr id="8198" name="Picture 6" descr="http://www.uma.es/media/fotos/image_10771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6241" y="4563509"/>
            <a:ext cx="2438400" cy="1876425"/>
          </a:xfrm>
          <a:prstGeom prst="rect">
            <a:avLst/>
          </a:prstGeom>
          <a:noFill/>
        </p:spPr>
      </p:pic>
      <p:grpSp>
        <p:nvGrpSpPr>
          <p:cNvPr id="12" name="Grupo 11"/>
          <p:cNvGrpSpPr/>
          <p:nvPr/>
        </p:nvGrpSpPr>
        <p:grpSpPr>
          <a:xfrm>
            <a:off x="345762" y="4609661"/>
            <a:ext cx="633560" cy="488614"/>
            <a:chOff x="1081113" y="101834"/>
            <a:chExt cx="536507" cy="488614"/>
          </a:xfrm>
        </p:grpSpPr>
        <p:sp>
          <p:nvSpPr>
            <p:cNvPr id="13" name="Elipse 12"/>
            <p:cNvSpPr/>
            <p:nvPr/>
          </p:nvSpPr>
          <p:spPr>
            <a:xfrm>
              <a:off x="1107115" y="101834"/>
              <a:ext cx="450057" cy="488614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/>
                </a:solidFill>
                <a:highlight>
                  <a:srgbClr val="FF3300"/>
                </a:highlight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1081113" y="167646"/>
              <a:ext cx="5365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chemeClr val="bg1"/>
                  </a:solidFill>
                </a:rPr>
                <a:t>  5,0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8162916" y="2636811"/>
            <a:ext cx="609938" cy="488614"/>
            <a:chOff x="1107115" y="101834"/>
            <a:chExt cx="545529" cy="488614"/>
          </a:xfrm>
        </p:grpSpPr>
        <p:sp>
          <p:nvSpPr>
            <p:cNvPr id="16" name="Elipse 15"/>
            <p:cNvSpPr/>
            <p:nvPr/>
          </p:nvSpPr>
          <p:spPr>
            <a:xfrm>
              <a:off x="1107115" y="101834"/>
              <a:ext cx="450057" cy="488614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/>
                </a:solidFill>
                <a:highlight>
                  <a:srgbClr val="FF3300"/>
                </a:highlight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1116137" y="161475"/>
              <a:ext cx="5365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chemeClr val="bg1"/>
                  </a:solidFill>
                </a:rPr>
                <a:t>10,3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50056" y="1017878"/>
            <a:ext cx="563552" cy="488614"/>
            <a:chOff x="1107115" y="101834"/>
            <a:chExt cx="545529" cy="488614"/>
          </a:xfrm>
        </p:grpSpPr>
        <p:sp>
          <p:nvSpPr>
            <p:cNvPr id="19" name="Elipse 18"/>
            <p:cNvSpPr/>
            <p:nvPr/>
          </p:nvSpPr>
          <p:spPr>
            <a:xfrm>
              <a:off x="1107115" y="101834"/>
              <a:ext cx="450057" cy="488614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/>
                </a:solidFill>
                <a:highlight>
                  <a:srgbClr val="FF3300"/>
                </a:highlight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116137" y="161475"/>
              <a:ext cx="5365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chemeClr val="bg1"/>
                  </a:solidFill>
                </a:rPr>
                <a:t>12</a:t>
              </a:r>
            </a:p>
          </p:txBody>
        </p:sp>
      </p:grpSp>
      <p:pic>
        <p:nvPicPr>
          <p:cNvPr id="21" name="Imagen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465" y="12060"/>
            <a:ext cx="794813" cy="66868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347BA-0DA3-4593-B331-F49EDCC3CA71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grpSp>
        <p:nvGrpSpPr>
          <p:cNvPr id="24" name="Grupo 23"/>
          <p:cNvGrpSpPr/>
          <p:nvPr/>
        </p:nvGrpSpPr>
        <p:grpSpPr>
          <a:xfrm>
            <a:off x="4818749" y="2554513"/>
            <a:ext cx="683921" cy="338554"/>
            <a:chOff x="1094354" y="-9216"/>
            <a:chExt cx="515788" cy="503852"/>
          </a:xfrm>
        </p:grpSpPr>
        <p:sp>
          <p:nvSpPr>
            <p:cNvPr id="25" name="Elipse 24"/>
            <p:cNvSpPr/>
            <p:nvPr/>
          </p:nvSpPr>
          <p:spPr>
            <a:xfrm>
              <a:off x="1094354" y="-3821"/>
              <a:ext cx="450057" cy="48861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/>
                </a:solidFill>
                <a:highlight>
                  <a:srgbClr val="FF3300"/>
                </a:highlight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1180688" y="-9216"/>
              <a:ext cx="429454" cy="503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25</a:t>
              </a: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3252923" y="4029969"/>
            <a:ext cx="683921" cy="338554"/>
            <a:chOff x="1094354" y="-9216"/>
            <a:chExt cx="515788" cy="503852"/>
          </a:xfrm>
        </p:grpSpPr>
        <p:sp>
          <p:nvSpPr>
            <p:cNvPr id="32" name="Elipse 31"/>
            <p:cNvSpPr/>
            <p:nvPr/>
          </p:nvSpPr>
          <p:spPr>
            <a:xfrm>
              <a:off x="1094354" y="-3821"/>
              <a:ext cx="450057" cy="48861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/>
                </a:solidFill>
                <a:highlight>
                  <a:srgbClr val="FF3300"/>
                </a:highlight>
              </a:endParaRP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1180688" y="-9216"/>
              <a:ext cx="429454" cy="503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25</a:t>
              </a: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5251815" y="5779692"/>
            <a:ext cx="683921" cy="338554"/>
            <a:chOff x="1094354" y="-9216"/>
            <a:chExt cx="515788" cy="503852"/>
          </a:xfrm>
        </p:grpSpPr>
        <p:sp>
          <p:nvSpPr>
            <p:cNvPr id="35" name="Elipse 34"/>
            <p:cNvSpPr/>
            <p:nvPr/>
          </p:nvSpPr>
          <p:spPr>
            <a:xfrm>
              <a:off x="1094354" y="-3821"/>
              <a:ext cx="450057" cy="48861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/>
                </a:solidFill>
                <a:highlight>
                  <a:srgbClr val="FF3300"/>
                </a:highlight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1180688" y="-9216"/>
              <a:ext cx="429454" cy="503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25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1812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285720" y="714356"/>
            <a:ext cx="8642350" cy="59039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6" name="25 Rectángulo redondeado"/>
          <p:cNvSpPr/>
          <p:nvPr/>
        </p:nvSpPr>
        <p:spPr bwMode="auto">
          <a:xfrm>
            <a:off x="928662" y="785794"/>
            <a:ext cx="7358114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rgbClr val="00305E"/>
                </a:solidFill>
                <a:latin typeface="+mn-lt"/>
              </a:rPr>
              <a:t>COMPETENCIAS: </a:t>
            </a:r>
            <a:r>
              <a:rPr lang="es-ES" sz="1600" dirty="0">
                <a:solidFill>
                  <a:srgbClr val="00305E"/>
                </a:solidFill>
                <a:latin typeface="+mn-lt"/>
              </a:rPr>
              <a:t>Conocimientos, destrezas y actitudes. Están asociadas al conjunto de materias de un plan de estudios.</a:t>
            </a:r>
          </a:p>
        </p:txBody>
      </p:sp>
      <p:sp>
        <p:nvSpPr>
          <p:cNvPr id="27" name="26 Rectángulo redondeado"/>
          <p:cNvSpPr/>
          <p:nvPr/>
        </p:nvSpPr>
        <p:spPr bwMode="auto">
          <a:xfrm>
            <a:off x="467544" y="1785926"/>
            <a:ext cx="8219256" cy="45005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rgbClr val="00305E"/>
                </a:solidFill>
                <a:latin typeface="+mn-lt"/>
              </a:rPr>
              <a:t>ATRIBUCIONES PROFESIONALES: </a:t>
            </a:r>
            <a:r>
              <a:rPr lang="es-ES" sz="1600" dirty="0">
                <a:solidFill>
                  <a:srgbClr val="00305E"/>
                </a:solidFill>
                <a:latin typeface="+mn-lt"/>
              </a:rPr>
              <a:t>Conjunto regulado de actividades profesionales. Es la Administración quien establece las atribuciones.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rgbClr val="00305E"/>
                </a:solidFill>
                <a:latin typeface="+mn-lt"/>
              </a:rPr>
              <a:t>Ley 12/1986, </a:t>
            </a:r>
            <a:r>
              <a:rPr lang="es-ES" sz="1600" dirty="0">
                <a:solidFill>
                  <a:srgbClr val="00305E"/>
                </a:solidFill>
                <a:latin typeface="+mn-lt"/>
              </a:rPr>
              <a:t>de 1 de Abril,  sobre regulación de las atribuciones profesionales de los Ingenieros Técnicos.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es-ES" sz="1600" dirty="0">
              <a:solidFill>
                <a:srgbClr val="00305E"/>
              </a:solidFill>
              <a:latin typeface="+mn-lt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es-ES" sz="1600" dirty="0">
              <a:solidFill>
                <a:srgbClr val="00305E"/>
              </a:solidFill>
              <a:latin typeface="+mn-lt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es-ES" sz="1600" dirty="0">
              <a:solidFill>
                <a:srgbClr val="00305E"/>
              </a:solidFill>
              <a:latin typeface="+mn-lt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es-ES" sz="1600" b="1" dirty="0">
              <a:solidFill>
                <a:srgbClr val="002060"/>
              </a:solidFill>
              <a:latin typeface="+mn-lt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rgbClr val="002060"/>
                </a:solidFill>
                <a:latin typeface="+mn-lt"/>
              </a:rPr>
              <a:t>Decreto del 18 de septiembre de 1935,</a:t>
            </a:r>
            <a:r>
              <a:rPr lang="es-ES" sz="1600" dirty="0">
                <a:solidFill>
                  <a:srgbClr val="002060"/>
                </a:solidFill>
                <a:latin typeface="+mn-lt"/>
              </a:rPr>
              <a:t> publicado en la Gaceta de Madrid nº 263 de 20 de septiembre de 1935.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es-ES" sz="1600" dirty="0">
              <a:solidFill>
                <a:srgbClr val="002060"/>
              </a:solidFill>
              <a:latin typeface="+mn-lt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es-ES" sz="1600" dirty="0">
              <a:solidFill>
                <a:srgbClr val="002060"/>
              </a:solidFill>
              <a:latin typeface="+mn-lt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es-ES" sz="1600" dirty="0">
              <a:solidFill>
                <a:srgbClr val="00305E"/>
              </a:solidFill>
              <a:latin typeface="+mn-lt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1891770" y="3071810"/>
            <a:ext cx="6568662" cy="1143008"/>
            <a:chOff x="1357290" y="3071810"/>
            <a:chExt cx="6568662" cy="1143008"/>
          </a:xfrm>
        </p:grpSpPr>
        <p:sp>
          <p:nvSpPr>
            <p:cNvPr id="31" name="30 Rectángulo redondeado"/>
            <p:cNvSpPr/>
            <p:nvPr/>
          </p:nvSpPr>
          <p:spPr bwMode="auto">
            <a:xfrm>
              <a:off x="1357290" y="3071810"/>
              <a:ext cx="1925406" cy="1143008"/>
            </a:xfrm>
            <a:prstGeom prst="roundRect">
              <a:avLst/>
            </a:prstGeom>
            <a:gradFill flip="none"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8100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s-ES" sz="1400" b="1" dirty="0">
                  <a:solidFill>
                    <a:srgbClr val="00305E"/>
                  </a:solidFill>
                  <a:latin typeface="Arial" charset="0"/>
                </a:rPr>
                <a:t>INGENIERÍA TÉCNICA EN ELECTRICIDAD</a:t>
              </a:r>
            </a:p>
          </p:txBody>
        </p:sp>
        <p:sp>
          <p:nvSpPr>
            <p:cNvPr id="32" name="31 Rectángulo redondeado"/>
            <p:cNvSpPr/>
            <p:nvPr/>
          </p:nvSpPr>
          <p:spPr bwMode="auto">
            <a:xfrm>
              <a:off x="3714744" y="3071810"/>
              <a:ext cx="1925192" cy="1143008"/>
            </a:xfrm>
            <a:prstGeom prst="roundRect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8100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s-ES" sz="1400" b="1" dirty="0">
                  <a:solidFill>
                    <a:srgbClr val="00305E"/>
                  </a:solidFill>
                  <a:latin typeface="Arial" charset="0"/>
                </a:rPr>
                <a:t>INGENIERÍA TÉCNICA EN ELECTRÓNICA INDUSTRIAL</a:t>
              </a:r>
            </a:p>
          </p:txBody>
        </p:sp>
        <p:sp>
          <p:nvSpPr>
            <p:cNvPr id="33" name="32 Rectángulo redondeado"/>
            <p:cNvSpPr/>
            <p:nvPr/>
          </p:nvSpPr>
          <p:spPr bwMode="auto">
            <a:xfrm>
              <a:off x="6000760" y="3071810"/>
              <a:ext cx="1925192" cy="1143008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s-ES" sz="1400" b="1" dirty="0">
                  <a:solidFill>
                    <a:srgbClr val="00305E"/>
                  </a:solidFill>
                  <a:latin typeface="Arial" charset="0"/>
                </a:rPr>
                <a:t>INGENIERÍA TÉCNICA EN  MECÁNICA</a:t>
              </a:r>
            </a:p>
          </p:txBody>
        </p:sp>
      </p:grpSp>
      <p:pic>
        <p:nvPicPr>
          <p:cNvPr id="2256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96050"/>
            <a:ext cx="9001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 redondeado"/>
          <p:cNvSpPr/>
          <p:nvPr/>
        </p:nvSpPr>
        <p:spPr bwMode="auto">
          <a:xfrm>
            <a:off x="2339752" y="116632"/>
            <a:ext cx="5112568" cy="432048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Arial" charset="0"/>
              </a:rPr>
              <a:t>COMPETENCIAS Y ATRIBUCIONES</a:t>
            </a:r>
          </a:p>
        </p:txBody>
      </p:sp>
      <p:sp>
        <p:nvSpPr>
          <p:cNvPr id="17" name="16 Rectángulo redondeado"/>
          <p:cNvSpPr/>
          <p:nvPr/>
        </p:nvSpPr>
        <p:spPr bwMode="auto">
          <a:xfrm>
            <a:off x="4627794" y="5008521"/>
            <a:ext cx="1925406" cy="1143008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Arial" charset="0"/>
              </a:rPr>
              <a:t>INGENIERÍA INDUSTRIAL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465" y="12060"/>
            <a:ext cx="794813" cy="66868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347BA-0DA3-4593-B331-F49EDCC3CA71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7" y="3413199"/>
            <a:ext cx="1721602" cy="44784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84" y="5271150"/>
            <a:ext cx="1969938" cy="7001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allAtOnce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70000">
              <a:srgbClr val="9CB86E"/>
            </a:gs>
            <a:gs pos="98000">
              <a:srgbClr val="156B1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 rot="20940363">
            <a:off x="3001881" y="2591034"/>
            <a:ext cx="6131799" cy="558290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latin typeface="DK Crayon Crumble" panose="03070001040701010105" pitchFamily="66" charset="77"/>
                <a:ea typeface="SignPainter HouseScript" charset="0"/>
                <a:cs typeface="SignPainter HouseScript" charset="0"/>
              </a:rPr>
              <a:t>Redacción y firma de proyectos</a:t>
            </a:r>
            <a:endParaRPr lang="es-ES_tradnl" sz="3600" dirty="0">
              <a:latin typeface="DK Crayon Crumble" panose="03070001040701010105" pitchFamily="66" charset="77"/>
              <a:ea typeface="SignPainter HouseScript" charset="0"/>
              <a:cs typeface="SignPainter HouseScript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 rot="20838436">
            <a:off x="315303" y="2657820"/>
            <a:ext cx="2561302" cy="843619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dirty="0">
                <a:latin typeface="DK Crayon Crumble" panose="03070001040701010105" pitchFamily="66" charset="77"/>
                <a:ea typeface="SignPainter HouseScript" charset="0"/>
                <a:cs typeface="SignPainter HouseScript" charset="0"/>
              </a:rPr>
              <a:t>Mediciones y tasaciones</a:t>
            </a:r>
            <a:endParaRPr lang="es-ES_tradnl" sz="3000" dirty="0">
              <a:latin typeface="DK Crayon Crumble" panose="03070001040701010105" pitchFamily="66" charset="77"/>
              <a:ea typeface="SignPainter HouseScript" charset="0"/>
              <a:cs typeface="SignPainter HouseScript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 rot="586371">
            <a:off x="4592775" y="3739465"/>
            <a:ext cx="4498916" cy="84361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dirty="0">
                <a:latin typeface="DK Crayon Crumble" panose="03070001040701010105" pitchFamily="66" charset="77"/>
                <a:ea typeface="SignPainter HouseScript" charset="0"/>
                <a:cs typeface="SignPainter HouseScript" charset="0"/>
              </a:rPr>
              <a:t>Estudios e Informes t</a:t>
            </a:r>
            <a:r>
              <a:rPr lang="es-ES" sz="3000" dirty="0" err="1">
                <a:latin typeface="DK Crayon Crumble" panose="03070001040701010105" pitchFamily="66" charset="77"/>
                <a:ea typeface="SignPainter HouseScript" charset="0"/>
                <a:cs typeface="SignPainter HouseScript" charset="0"/>
              </a:rPr>
              <a:t>écnicos</a:t>
            </a:r>
            <a:endParaRPr lang="es-ES_tradnl" sz="3000" dirty="0">
              <a:latin typeface="DK Crayon Crumble" panose="03070001040701010105" pitchFamily="66" charset="77"/>
              <a:ea typeface="SignPainter HouseScript" charset="0"/>
              <a:cs typeface="SignPainter HouseScript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3352" y="3567925"/>
            <a:ext cx="2905037" cy="54975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dirty="0">
                <a:latin typeface="DK Crayon Crumble" panose="03070001040701010105" pitchFamily="66" charset="77"/>
                <a:ea typeface="SignPainter HouseScript" charset="0"/>
                <a:cs typeface="SignPainter HouseScript" charset="0"/>
              </a:rPr>
              <a:t>Peritaciones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7302473" y="3095306"/>
            <a:ext cx="1846659" cy="5767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dirty="0">
                <a:latin typeface="DK Crayon Crumble" panose="03070001040701010105" pitchFamily="66" charset="77"/>
                <a:ea typeface="SignPainter HouseScript" charset="0"/>
                <a:cs typeface="SignPainter HouseScript" charset="0"/>
              </a:rPr>
              <a:t>Planos</a:t>
            </a:r>
            <a:endParaRPr lang="es-ES_tradnl" sz="3300" dirty="0">
              <a:latin typeface="DK Crayon Crumble" panose="03070001040701010105" pitchFamily="66" charset="77"/>
              <a:ea typeface="SignPainter HouseScript" charset="0"/>
              <a:cs typeface="SignPainter HouseScript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 rot="21067860">
            <a:off x="955738" y="4106381"/>
            <a:ext cx="4489613" cy="59499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dirty="0">
                <a:latin typeface="DK Crayon Crumble" panose="03070001040701010105" pitchFamily="66" charset="77"/>
                <a:ea typeface="SignPainter HouseScript" charset="0"/>
                <a:cs typeface="SignPainter HouseScript" charset="0"/>
              </a:rPr>
              <a:t>Dirección</a:t>
            </a:r>
            <a:r>
              <a:rPr lang="es-ES" sz="3000" dirty="0">
                <a:latin typeface="DK Crayon Crumble" panose="03070001040701010105" pitchFamily="66" charset="77"/>
                <a:ea typeface="SignPainter HouseScript" charset="0"/>
                <a:cs typeface="SignPainter HouseScript" charset="0"/>
              </a:rPr>
              <a:t> de industrias</a:t>
            </a:r>
            <a:endParaRPr lang="es-ES_tradnl" sz="3000" dirty="0">
              <a:latin typeface="DK Crayon Crumble" panose="03070001040701010105" pitchFamily="66" charset="77"/>
              <a:ea typeface="SignPainter HouseScript" charset="0"/>
              <a:cs typeface="SignPainter HouseScript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 rot="20993681">
            <a:off x="4520847" y="4884814"/>
            <a:ext cx="4319335" cy="843619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dirty="0">
                <a:latin typeface="DK Crayon Crumble" panose="03070001040701010105" pitchFamily="66" charset="77"/>
                <a:ea typeface="SignPainter HouseScript" charset="0"/>
                <a:cs typeface="SignPainter HouseScript" charset="0"/>
              </a:rPr>
              <a:t>Docencia en bachiller, universidad y </a:t>
            </a:r>
            <a:r>
              <a:rPr lang="es-ES_tradnl" sz="3000" dirty="0" err="1">
                <a:latin typeface="DK Crayon Crumble" panose="03070001040701010105" pitchFamily="66" charset="77"/>
                <a:ea typeface="SignPainter HouseScript" charset="0"/>
                <a:cs typeface="SignPainter HouseScript" charset="0"/>
              </a:rPr>
              <a:t>for</a:t>
            </a:r>
            <a:r>
              <a:rPr lang="es-ES_tradnl" sz="3000" dirty="0">
                <a:latin typeface="DK Crayon Crumble" panose="03070001040701010105" pitchFamily="66" charset="77"/>
                <a:ea typeface="SignPainter HouseScript" charset="0"/>
                <a:cs typeface="SignPainter HouseScript" charset="0"/>
              </a:rPr>
              <a:t>. </a:t>
            </a:r>
            <a:r>
              <a:rPr lang="es-ES_tradnl" sz="3000" dirty="0" err="1">
                <a:latin typeface="DK Crayon Crumble" panose="03070001040701010105" pitchFamily="66" charset="77"/>
                <a:ea typeface="SignPainter HouseScript" charset="0"/>
                <a:cs typeface="SignPainter HouseScript" charset="0"/>
              </a:rPr>
              <a:t>prof</a:t>
            </a:r>
            <a:endParaRPr lang="es-ES_tradnl" sz="3300" dirty="0">
              <a:latin typeface="DK Crayon Crumble" panose="03070001040701010105" pitchFamily="66" charset="77"/>
              <a:ea typeface="SignPainter HouseScript" charset="0"/>
              <a:cs typeface="SignPainter HouseScript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 rot="643510">
            <a:off x="1514024" y="1999929"/>
            <a:ext cx="3808186" cy="84361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dirty="0">
                <a:latin typeface="DK Crayon Crumble" panose="03070001040701010105" pitchFamily="66" charset="77"/>
                <a:ea typeface="SignPainter HouseScript" charset="0"/>
                <a:cs typeface="SignPainter HouseScript" charset="0"/>
              </a:rPr>
              <a:t>T</a:t>
            </a:r>
            <a:r>
              <a:rPr lang="es-ES" sz="3000" dirty="0" err="1">
                <a:latin typeface="DK Crayon Crumble" panose="03070001040701010105" pitchFamily="66" charset="77"/>
                <a:ea typeface="SignPainter HouseScript" charset="0"/>
                <a:cs typeface="SignPainter HouseScript" charset="0"/>
              </a:rPr>
              <a:t>écnico</a:t>
            </a:r>
            <a:r>
              <a:rPr lang="es-ES" sz="3000" dirty="0">
                <a:latin typeface="DK Crayon Crumble" panose="03070001040701010105" pitchFamily="66" charset="77"/>
                <a:ea typeface="SignPainter HouseScript" charset="0"/>
                <a:cs typeface="SignPainter HouseScript" charset="0"/>
              </a:rPr>
              <a:t> de la </a:t>
            </a:r>
            <a:r>
              <a:rPr lang="es-ES" sz="3000" dirty="0" err="1">
                <a:latin typeface="DK Crayon Crumble" panose="03070001040701010105" pitchFamily="66" charset="77"/>
                <a:ea typeface="SignPainter HouseScript" charset="0"/>
                <a:cs typeface="SignPainter HouseScript" charset="0"/>
              </a:rPr>
              <a:t>adm</a:t>
            </a:r>
            <a:r>
              <a:rPr lang="es-ES" sz="3000" dirty="0">
                <a:latin typeface="DK Crayon Crumble" panose="03070001040701010105" pitchFamily="66" charset="77"/>
                <a:ea typeface="SignPainter HouseScript" charset="0"/>
                <a:cs typeface="SignPainter HouseScript" charset="0"/>
              </a:rPr>
              <a:t>. pública</a:t>
            </a:r>
            <a:endParaRPr lang="es-ES_tradnl" sz="3300" dirty="0">
              <a:latin typeface="DK Crayon Crumble" panose="03070001040701010105" pitchFamily="66" charset="77"/>
              <a:ea typeface="SignPainter HouseScript" charset="0"/>
              <a:cs typeface="SignPainter HouseScript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742087" y="1617991"/>
            <a:ext cx="4234160" cy="61955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dirty="0">
                <a:latin typeface="DK Crayon Crumble" panose="03070001040701010105" pitchFamily="66" charset="77"/>
                <a:ea typeface="SignPainter HouseScript" charset="0"/>
                <a:cs typeface="SignPainter HouseScript" charset="0"/>
              </a:rPr>
              <a:t>Consultor</a:t>
            </a:r>
            <a:r>
              <a:rPr lang="es-ES" sz="3600" dirty="0" err="1">
                <a:latin typeface="DK Crayon Crumble" panose="03070001040701010105" pitchFamily="66" charset="77"/>
                <a:ea typeface="SignPainter HouseScript" charset="0"/>
                <a:cs typeface="SignPainter HouseScript" charset="0"/>
              </a:rPr>
              <a:t>ía</a:t>
            </a:r>
            <a:r>
              <a:rPr lang="es-ES" sz="3600" dirty="0">
                <a:latin typeface="DK Crayon Crumble" panose="03070001040701010105" pitchFamily="66" charset="77"/>
                <a:ea typeface="SignPainter HouseScript" charset="0"/>
                <a:cs typeface="SignPainter HouseScript" charset="0"/>
              </a:rPr>
              <a:t> técnica</a:t>
            </a:r>
            <a:endParaRPr lang="es-ES_tradnl" sz="3600" dirty="0">
              <a:latin typeface="DK Crayon Crumble" panose="03070001040701010105" pitchFamily="66" charset="77"/>
              <a:ea typeface="SignPainter HouseScript" charset="0"/>
              <a:cs typeface="SignPainter HouseScript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 rot="403483">
            <a:off x="255393" y="4918079"/>
            <a:ext cx="3709209" cy="84361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700" dirty="0">
                <a:latin typeface="DK Crayon Crumble" panose="03070001040701010105" pitchFamily="66" charset="77"/>
                <a:ea typeface="SignPainter HouseScript" charset="0"/>
                <a:cs typeface="SignPainter HouseScript" charset="0"/>
              </a:rPr>
              <a:t>Departamentos de empresas</a:t>
            </a:r>
            <a:endParaRPr lang="es-ES_tradnl" sz="2700" dirty="0">
              <a:latin typeface="DK Crayon Crumble" panose="03070001040701010105" pitchFamily="66" charset="77"/>
              <a:ea typeface="SignPainter HouseScript" charset="0"/>
              <a:cs typeface="SignPainter HouseScript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 rot="20796354">
            <a:off x="74878" y="1249409"/>
            <a:ext cx="1675331" cy="843619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>
                <a:latin typeface="DK Crayon Crumble" panose="03070001040701010105" pitchFamily="66" charset="77"/>
                <a:ea typeface="SignPainter HouseScript" charset="0"/>
                <a:cs typeface="SignPainter HouseScript" charset="0"/>
              </a:rPr>
              <a:t>I+D+i</a:t>
            </a:r>
            <a:endParaRPr lang="es-ES_tradnl" sz="5400" dirty="0">
              <a:latin typeface="DK Crayon Crumble" panose="03070001040701010105" pitchFamily="66" charset="77"/>
              <a:ea typeface="SignPainter HouseScript" charset="0"/>
              <a:cs typeface="SignPainter HouseScript" charset="0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 rot="786421">
            <a:off x="6389954" y="1078330"/>
            <a:ext cx="2780757" cy="66399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300" dirty="0">
                <a:latin typeface="DK Crayon Crumble" panose="03070001040701010105" pitchFamily="66" charset="77"/>
                <a:ea typeface="SignPainter HouseScript" charset="0"/>
                <a:cs typeface="SignPainter HouseScript" charset="0"/>
              </a:rPr>
              <a:t>Cine, Tv y 3D</a:t>
            </a:r>
            <a:endParaRPr lang="es-ES_tradnl" sz="3300" dirty="0">
              <a:latin typeface="DK Crayon Crumble" panose="03070001040701010105" pitchFamily="66" charset="77"/>
              <a:ea typeface="SignPainter HouseScript" charset="0"/>
              <a:cs typeface="SignPainter HouseScript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B06BE958-70F4-4449-BAB1-06C92CA486B9}"/>
              </a:ext>
            </a:extLst>
          </p:cNvPr>
          <p:cNvSpPr txBox="1">
            <a:spLocks/>
          </p:cNvSpPr>
          <p:nvPr/>
        </p:nvSpPr>
        <p:spPr>
          <a:xfrm>
            <a:off x="2232079" y="853571"/>
            <a:ext cx="4118810" cy="53458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dirty="0">
                <a:latin typeface="DK Crayon Crumble" panose="03070001040701010105" pitchFamily="66" charset="77"/>
                <a:ea typeface="Helvetica Neue Thin" charset="0"/>
                <a:cs typeface="Helvetica Neue Thin" charset="0"/>
              </a:rPr>
              <a:t>Salidas Profesionales</a:t>
            </a:r>
            <a:endParaRPr lang="es-ES_tradnl" sz="3000" dirty="0">
              <a:latin typeface="DK Crayon Crumble" panose="03070001040701010105" pitchFamily="66" charset="77"/>
              <a:ea typeface="Helvetica Neue Thin" charset="0"/>
              <a:cs typeface="Helvetica Neue Thin" charset="0"/>
            </a:endParaRPr>
          </a:p>
        </p:txBody>
      </p:sp>
      <p:pic>
        <p:nvPicPr>
          <p:cNvPr id="17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44450"/>
            <a:ext cx="1812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22 Rectángulo redondeado"/>
          <p:cNvSpPr/>
          <p:nvPr/>
        </p:nvSpPr>
        <p:spPr bwMode="auto">
          <a:xfrm>
            <a:off x="2339752" y="116632"/>
            <a:ext cx="5112568" cy="432048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Arial" charset="0"/>
              </a:rPr>
              <a:t>SALIDAS          PROFESIONALES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465" y="12060"/>
            <a:ext cx="794813" cy="66868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96050"/>
            <a:ext cx="9001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Marcador de número de diapositiva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E83AC-30BC-4E1E-A3F7-07B073ADEA09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568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1812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252413" y="620713"/>
            <a:ext cx="8640762" cy="59039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2" name="Picture 23" descr="nave_industri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6213" y="500042"/>
            <a:ext cx="1182500" cy="87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 descr="oleo_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0000">
            <a:off x="7698933" y="1353251"/>
            <a:ext cx="1128312" cy="84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 descr="trabajadores_realizan_mediciones_metro_Malag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74980" y="2300267"/>
            <a:ext cx="1145170" cy="114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 descr="estu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900000">
            <a:off x="7586510" y="3371538"/>
            <a:ext cx="1345064" cy="101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 redondeado"/>
          <p:cNvSpPr/>
          <p:nvPr/>
        </p:nvSpPr>
        <p:spPr bwMode="auto">
          <a:xfrm>
            <a:off x="252413" y="3264695"/>
            <a:ext cx="7298256" cy="2179167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Dentro de estas industrias puedes trabajar en muy diversos departamentos, como el departamento técnico, el de investigación y desarrollo </a:t>
            </a:r>
            <a:r>
              <a:rPr lang="es-ES" sz="1400" dirty="0" err="1"/>
              <a:t>I+D+i</a:t>
            </a:r>
            <a:r>
              <a:rPr lang="es-ES" sz="1400" dirty="0"/>
              <a:t>, el de planificación…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Trabajos de organizador industrial, gestor técnico; de la Producción y las Operaciones; Organización y Gestión de Redes Logísticas; Gestión de Distribución Física (Almacenes y Transportes); Gestión de Compras y Aprovisionamientos; Gestión de Calidad, Seguridad y Medio Ambiente; Gestión de Tecnología y de Innovación Tecnológica; Gestión de Sistemas de Información; Gestión de la Organización y de los Recursos Humanos; Gestión de Marketing y Comercial; Gestión Financiera y de Costes…</a:t>
            </a:r>
          </a:p>
        </p:txBody>
      </p:sp>
      <p:pic>
        <p:nvPicPr>
          <p:cNvPr id="6146" name="Picture 2" descr="http://upload.wikimedia.org/wikipedia/commons/thumb/a/ad/Utah_teapot.png/220px-Utah_teapot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960000">
            <a:off x="7728066" y="4519056"/>
            <a:ext cx="1215013" cy="98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3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312432"/>
            <a:ext cx="9001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Rectángulo redondeado"/>
          <p:cNvSpPr/>
          <p:nvPr/>
        </p:nvSpPr>
        <p:spPr bwMode="auto">
          <a:xfrm>
            <a:off x="683568" y="5416215"/>
            <a:ext cx="6609385" cy="103712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285750" lvl="0" indent="-285750" algn="just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s-ES" sz="1400" dirty="0"/>
              <a:t>Trabajar para la administración pública, ejerciendo como técnico superior en ayuntamientos, consejerías de las distintas comunidades autónomas y en los ministerios. </a:t>
            </a:r>
          </a:p>
          <a:p>
            <a:pPr marL="285750" lvl="0" indent="-285750" algn="just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s-ES" sz="1400" dirty="0"/>
              <a:t>Ejercicio de la docencia en bachillerato, formación profesional y Universidad.</a:t>
            </a:r>
          </a:p>
        </p:txBody>
      </p:sp>
      <p:sp>
        <p:nvSpPr>
          <p:cNvPr id="16" name="15 Rectángulo redondeado"/>
          <p:cNvSpPr/>
          <p:nvPr/>
        </p:nvSpPr>
        <p:spPr bwMode="auto">
          <a:xfrm>
            <a:off x="252413" y="665588"/>
            <a:ext cx="7298233" cy="2549098"/>
          </a:xfrm>
          <a:prstGeom prst="round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ea typeface="Calibri" panose="020F0502020204030204" pitchFamily="34" charset="0"/>
              </a:rPr>
              <a:t>Profesión regulada de Ingeniería Industrial (atribuciones plenas y específicas).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Diseñar y construir equipos, máquinas y productos para el consumo en todo tipo de industria y que combinen la tecnología con la estética y la funcionalidad, así como la realización de mediciones, tasaciones, peritaciones, estudios, informes técnicos y planos; la dirección de toda clase de industrias o explotaciones.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Desarrollar tu carrera profesional en todo tipo de sectores: transporte, industria química y agroalimentaria, las energías renovables y alternativas, las transformaciones energéticas, los automóviles, la metalurgia, la mecánica, la electricidad, la electrónica, química ambiental, mantenimiento de los equipos.</a:t>
            </a:r>
            <a:endParaRPr lang="es-ES" sz="1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23" name="22 Rectángulo redondeado"/>
          <p:cNvSpPr/>
          <p:nvPr/>
        </p:nvSpPr>
        <p:spPr bwMode="auto">
          <a:xfrm>
            <a:off x="2339752" y="116632"/>
            <a:ext cx="5112568" cy="432048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Arial" charset="0"/>
              </a:rPr>
              <a:t>SALIDAS          PROFESIONALES</a:t>
            </a:r>
          </a:p>
        </p:txBody>
      </p:sp>
      <p:pic>
        <p:nvPicPr>
          <p:cNvPr id="14" name="Picture 6" descr="home"/>
          <p:cNvPicPr>
            <a:picLocks noChangeAspect="1" noChangeArrowheads="1"/>
          </p:cNvPicPr>
          <p:nvPr/>
        </p:nvPicPr>
        <p:blipFill>
          <a:blip r:embed="rId10" cstate="print"/>
          <a:srcRect l="46632"/>
          <a:stretch>
            <a:fillRect/>
          </a:stretch>
        </p:blipFill>
        <p:spPr bwMode="auto">
          <a:xfrm rot="21374597">
            <a:off x="7624651" y="5460674"/>
            <a:ext cx="1309696" cy="88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465" y="12060"/>
            <a:ext cx="794813" cy="66868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347BA-0DA3-4593-B331-F49EDCC3CA71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1812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250825" y="620713"/>
            <a:ext cx="8642350" cy="59039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96050"/>
            <a:ext cx="9001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 redondeado"/>
          <p:cNvSpPr/>
          <p:nvPr/>
        </p:nvSpPr>
        <p:spPr bwMode="auto">
          <a:xfrm>
            <a:off x="2339752" y="116632"/>
            <a:ext cx="5112568" cy="432048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Arial" charset="0"/>
              </a:rPr>
              <a:t>MOVILIDAD   ESTUDIANTIL</a:t>
            </a:r>
          </a:p>
        </p:txBody>
      </p:sp>
      <p:grpSp>
        <p:nvGrpSpPr>
          <p:cNvPr id="2" name="14 Grupo"/>
          <p:cNvGrpSpPr>
            <a:grpSpLocks noChangeAspect="1"/>
          </p:cNvGrpSpPr>
          <p:nvPr/>
        </p:nvGrpSpPr>
        <p:grpSpPr bwMode="auto">
          <a:xfrm>
            <a:off x="642910" y="1285860"/>
            <a:ext cx="8064500" cy="4583112"/>
            <a:chOff x="234950" y="1592263"/>
            <a:chExt cx="8691563" cy="4938712"/>
          </a:xfrm>
        </p:grpSpPr>
        <p:pic>
          <p:nvPicPr>
            <p:cNvPr id="27657" name="Picture 30" descr="mapamundi_ok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4950" y="1592263"/>
              <a:ext cx="8691563" cy="493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8" name="Oval 4"/>
            <p:cNvSpPr>
              <a:spLocks noChangeArrowheads="1"/>
            </p:cNvSpPr>
            <p:nvPr/>
          </p:nvSpPr>
          <p:spPr bwMode="auto">
            <a:xfrm>
              <a:off x="3754438" y="2989263"/>
              <a:ext cx="306387" cy="306387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s-ES">
                <a:latin typeface="Bauhaus 93" panose="04030905020B02020C02" pitchFamily="82" charset="0"/>
              </a:endParaRPr>
            </a:p>
          </p:txBody>
        </p:sp>
        <p:sp>
          <p:nvSpPr>
            <p:cNvPr id="27659" name="Oval 5"/>
            <p:cNvSpPr>
              <a:spLocks noChangeArrowheads="1"/>
            </p:cNvSpPr>
            <p:nvPr/>
          </p:nvSpPr>
          <p:spPr bwMode="auto">
            <a:xfrm>
              <a:off x="3976688" y="2584450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s-ES">
                <a:latin typeface="Bauhaus 93" panose="04030905020B02020C02" pitchFamily="82" charset="0"/>
              </a:endParaRPr>
            </a:p>
          </p:txBody>
        </p:sp>
        <p:sp>
          <p:nvSpPr>
            <p:cNvPr id="27660" name="Oval 6"/>
            <p:cNvSpPr>
              <a:spLocks noChangeArrowheads="1"/>
            </p:cNvSpPr>
            <p:nvPr/>
          </p:nvSpPr>
          <p:spPr bwMode="auto">
            <a:xfrm>
              <a:off x="4152900" y="2786063"/>
              <a:ext cx="36513" cy="365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s-ES">
                <a:latin typeface="Bauhaus 93" panose="04030905020B02020C02" pitchFamily="82" charset="0"/>
              </a:endParaRPr>
            </a:p>
          </p:txBody>
        </p:sp>
        <p:sp>
          <p:nvSpPr>
            <p:cNvPr id="27661" name="Oval 7"/>
            <p:cNvSpPr>
              <a:spLocks noChangeArrowheads="1"/>
            </p:cNvSpPr>
            <p:nvPr/>
          </p:nvSpPr>
          <p:spPr bwMode="auto">
            <a:xfrm>
              <a:off x="4248150" y="2913063"/>
              <a:ext cx="36513" cy="365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s-ES">
                <a:latin typeface="Bauhaus 93" panose="04030905020B02020C02" pitchFamily="82" charset="0"/>
              </a:endParaRPr>
            </a:p>
          </p:txBody>
        </p:sp>
        <p:sp>
          <p:nvSpPr>
            <p:cNvPr id="27662" name="Oval 8"/>
            <p:cNvSpPr>
              <a:spLocks noChangeArrowheads="1"/>
            </p:cNvSpPr>
            <p:nvPr/>
          </p:nvSpPr>
          <p:spPr bwMode="auto">
            <a:xfrm>
              <a:off x="4208463" y="2968625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s-ES">
                <a:latin typeface="Bauhaus 93" panose="04030905020B02020C02" pitchFamily="82" charset="0"/>
              </a:endParaRPr>
            </a:p>
          </p:txBody>
        </p:sp>
        <p:sp>
          <p:nvSpPr>
            <p:cNvPr id="27663" name="Oval 9"/>
            <p:cNvSpPr>
              <a:spLocks noChangeArrowheads="1"/>
            </p:cNvSpPr>
            <p:nvPr/>
          </p:nvSpPr>
          <p:spPr bwMode="auto">
            <a:xfrm>
              <a:off x="4354513" y="3073400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s-ES">
                <a:latin typeface="Bauhaus 93" panose="04030905020B02020C02" pitchFamily="82" charset="0"/>
              </a:endParaRPr>
            </a:p>
          </p:txBody>
        </p:sp>
        <p:sp>
          <p:nvSpPr>
            <p:cNvPr id="27664" name="Oval 10"/>
            <p:cNvSpPr>
              <a:spLocks noChangeArrowheads="1"/>
            </p:cNvSpPr>
            <p:nvPr/>
          </p:nvSpPr>
          <p:spPr bwMode="auto">
            <a:xfrm>
              <a:off x="7478713" y="3648075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s-ES">
                <a:latin typeface="Bauhaus 93" panose="04030905020B02020C02" pitchFamily="82" charset="0"/>
              </a:endParaRPr>
            </a:p>
          </p:txBody>
        </p:sp>
        <p:sp>
          <p:nvSpPr>
            <p:cNvPr id="27665" name="Oval 11"/>
            <p:cNvSpPr>
              <a:spLocks noChangeArrowheads="1"/>
            </p:cNvSpPr>
            <p:nvPr/>
          </p:nvSpPr>
          <p:spPr bwMode="auto">
            <a:xfrm>
              <a:off x="7427913" y="3203575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s-ES">
                <a:latin typeface="Bauhaus 93" panose="04030905020B02020C02" pitchFamily="82" charset="0"/>
              </a:endParaRPr>
            </a:p>
          </p:txBody>
        </p:sp>
        <p:sp>
          <p:nvSpPr>
            <p:cNvPr id="27666" name="Oval 12"/>
            <p:cNvSpPr>
              <a:spLocks noChangeArrowheads="1"/>
            </p:cNvSpPr>
            <p:nvPr/>
          </p:nvSpPr>
          <p:spPr bwMode="auto">
            <a:xfrm>
              <a:off x="7808913" y="3279775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s-ES">
                <a:latin typeface="Bauhaus 93" panose="04030905020B02020C02" pitchFamily="82" charset="0"/>
              </a:endParaRPr>
            </a:p>
          </p:txBody>
        </p:sp>
        <p:sp>
          <p:nvSpPr>
            <p:cNvPr id="27667" name="Oval 13"/>
            <p:cNvSpPr>
              <a:spLocks noChangeArrowheads="1"/>
            </p:cNvSpPr>
            <p:nvPr/>
          </p:nvSpPr>
          <p:spPr bwMode="auto">
            <a:xfrm>
              <a:off x="8145463" y="5641975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s-ES">
                <a:latin typeface="Bauhaus 93" panose="04030905020B02020C02" pitchFamily="82" charset="0"/>
              </a:endParaRPr>
            </a:p>
          </p:txBody>
        </p:sp>
        <p:sp>
          <p:nvSpPr>
            <p:cNvPr id="27668" name="Oval 14"/>
            <p:cNvSpPr>
              <a:spLocks noChangeArrowheads="1"/>
            </p:cNvSpPr>
            <p:nvPr/>
          </p:nvSpPr>
          <p:spPr bwMode="auto">
            <a:xfrm>
              <a:off x="4106863" y="2847975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s-ES">
                <a:latin typeface="Bauhaus 93" panose="04030905020B02020C02" pitchFamily="82" charset="0"/>
              </a:endParaRPr>
            </a:p>
          </p:txBody>
        </p:sp>
        <p:sp>
          <p:nvSpPr>
            <p:cNvPr id="27669" name="Oval 15"/>
            <p:cNvSpPr>
              <a:spLocks noChangeArrowheads="1"/>
            </p:cNvSpPr>
            <p:nvPr/>
          </p:nvSpPr>
          <p:spPr bwMode="auto">
            <a:xfrm>
              <a:off x="4049713" y="3019425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s-ES">
                <a:latin typeface="Bauhaus 93" panose="04030905020B02020C02" pitchFamily="82" charset="0"/>
              </a:endParaRPr>
            </a:p>
          </p:txBody>
        </p:sp>
        <p:sp>
          <p:nvSpPr>
            <p:cNvPr id="27670" name="Oval 16"/>
            <p:cNvSpPr>
              <a:spLocks noChangeArrowheads="1"/>
            </p:cNvSpPr>
            <p:nvPr/>
          </p:nvSpPr>
          <p:spPr bwMode="auto">
            <a:xfrm>
              <a:off x="4157663" y="2933700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s-ES">
                <a:latin typeface="Bauhaus 93" panose="04030905020B02020C02" pitchFamily="82" charset="0"/>
              </a:endParaRPr>
            </a:p>
          </p:txBody>
        </p:sp>
        <p:sp>
          <p:nvSpPr>
            <p:cNvPr id="27671" name="Oval 17"/>
            <p:cNvSpPr>
              <a:spLocks noChangeArrowheads="1"/>
            </p:cNvSpPr>
            <p:nvPr/>
          </p:nvSpPr>
          <p:spPr bwMode="auto">
            <a:xfrm>
              <a:off x="4259263" y="2962275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s-ES">
                <a:latin typeface="Bauhaus 93" panose="04030905020B02020C02" pitchFamily="82" charset="0"/>
              </a:endParaRPr>
            </a:p>
          </p:txBody>
        </p:sp>
        <p:sp>
          <p:nvSpPr>
            <p:cNvPr id="27672" name="Oval 18"/>
            <p:cNvSpPr>
              <a:spLocks noChangeArrowheads="1"/>
            </p:cNvSpPr>
            <p:nvPr/>
          </p:nvSpPr>
          <p:spPr bwMode="auto">
            <a:xfrm>
              <a:off x="4322763" y="2994025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s-ES">
                <a:latin typeface="Bauhaus 93" panose="04030905020B02020C02" pitchFamily="82" charset="0"/>
              </a:endParaRPr>
            </a:p>
          </p:txBody>
        </p:sp>
        <p:sp>
          <p:nvSpPr>
            <p:cNvPr id="27673" name="Oval 19"/>
            <p:cNvSpPr>
              <a:spLocks noChangeArrowheads="1"/>
            </p:cNvSpPr>
            <p:nvPr/>
          </p:nvSpPr>
          <p:spPr bwMode="auto">
            <a:xfrm>
              <a:off x="4418013" y="3111500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s-ES">
                <a:latin typeface="Bauhaus 93" panose="04030905020B02020C02" pitchFamily="82" charset="0"/>
              </a:endParaRPr>
            </a:p>
          </p:txBody>
        </p:sp>
        <p:sp>
          <p:nvSpPr>
            <p:cNvPr id="27674" name="Oval 20"/>
            <p:cNvSpPr>
              <a:spLocks noChangeArrowheads="1"/>
            </p:cNvSpPr>
            <p:nvPr/>
          </p:nvSpPr>
          <p:spPr bwMode="auto">
            <a:xfrm>
              <a:off x="3827463" y="3105150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s-ES">
                <a:latin typeface="Bauhaus 93" panose="04030905020B02020C02" pitchFamily="82" charset="0"/>
              </a:endParaRPr>
            </a:p>
          </p:txBody>
        </p:sp>
        <p:sp>
          <p:nvSpPr>
            <p:cNvPr id="27675" name="Oval 21"/>
            <p:cNvSpPr>
              <a:spLocks noChangeArrowheads="1"/>
            </p:cNvSpPr>
            <p:nvPr/>
          </p:nvSpPr>
          <p:spPr bwMode="auto">
            <a:xfrm>
              <a:off x="3795713" y="3148013"/>
              <a:ext cx="36512" cy="365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s-ES">
                <a:latin typeface="Bauhaus 93" panose="04030905020B02020C02" pitchFamily="82" charset="0"/>
              </a:endParaRPr>
            </a:p>
          </p:txBody>
        </p:sp>
        <p:sp>
          <p:nvSpPr>
            <p:cNvPr id="27676" name="Oval 22"/>
            <p:cNvSpPr>
              <a:spLocks noChangeArrowheads="1"/>
            </p:cNvSpPr>
            <p:nvPr/>
          </p:nvSpPr>
          <p:spPr bwMode="auto">
            <a:xfrm>
              <a:off x="4208463" y="2867025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s-ES">
                <a:latin typeface="Bauhaus 93" panose="04030905020B02020C02" pitchFamily="82" charset="0"/>
              </a:endParaRPr>
            </a:p>
          </p:txBody>
        </p:sp>
        <p:sp>
          <p:nvSpPr>
            <p:cNvPr id="27677" name="Oval 23"/>
            <p:cNvSpPr>
              <a:spLocks noChangeArrowheads="1"/>
            </p:cNvSpPr>
            <p:nvPr/>
          </p:nvSpPr>
          <p:spPr bwMode="auto">
            <a:xfrm>
              <a:off x="4360863" y="2479675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s-ES">
                <a:latin typeface="Bauhaus 93" panose="04030905020B02020C02" pitchFamily="82" charset="0"/>
              </a:endParaRPr>
            </a:p>
          </p:txBody>
        </p:sp>
        <p:sp>
          <p:nvSpPr>
            <p:cNvPr id="27678" name="Oval 24"/>
            <p:cNvSpPr>
              <a:spLocks noChangeArrowheads="1"/>
            </p:cNvSpPr>
            <p:nvPr/>
          </p:nvSpPr>
          <p:spPr bwMode="auto">
            <a:xfrm>
              <a:off x="4411663" y="2473325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s-ES">
                <a:latin typeface="Bauhaus 93" panose="04030905020B02020C02" pitchFamily="82" charset="0"/>
              </a:endParaRPr>
            </a:p>
          </p:txBody>
        </p:sp>
        <p:sp>
          <p:nvSpPr>
            <p:cNvPr id="27679" name="Oval 25"/>
            <p:cNvSpPr>
              <a:spLocks noChangeArrowheads="1"/>
            </p:cNvSpPr>
            <p:nvPr/>
          </p:nvSpPr>
          <p:spPr bwMode="auto">
            <a:xfrm>
              <a:off x="4278313" y="2568575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s-ES">
                <a:latin typeface="Bauhaus 93" panose="04030905020B02020C02" pitchFamily="82" charset="0"/>
              </a:endParaRPr>
            </a:p>
          </p:txBody>
        </p:sp>
        <p:sp>
          <p:nvSpPr>
            <p:cNvPr id="27680" name="Oval 26"/>
            <p:cNvSpPr>
              <a:spLocks noChangeArrowheads="1"/>
            </p:cNvSpPr>
            <p:nvPr/>
          </p:nvSpPr>
          <p:spPr bwMode="auto">
            <a:xfrm>
              <a:off x="1501022" y="2584444"/>
              <a:ext cx="84099" cy="6592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s-ES">
                <a:latin typeface="Bauhaus 93" panose="04030905020B02020C02" pitchFamily="82" charset="0"/>
              </a:endParaRPr>
            </a:p>
          </p:txBody>
        </p:sp>
        <p:sp>
          <p:nvSpPr>
            <p:cNvPr id="27681" name="Oval 27"/>
            <p:cNvSpPr>
              <a:spLocks noChangeArrowheads="1"/>
            </p:cNvSpPr>
            <p:nvPr/>
          </p:nvSpPr>
          <p:spPr bwMode="auto">
            <a:xfrm>
              <a:off x="1424028" y="3277271"/>
              <a:ext cx="104733" cy="9775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s-ES">
                <a:latin typeface="Bauhaus 93" panose="04030905020B02020C02" pitchFamily="82" charset="0"/>
              </a:endParaRPr>
            </a:p>
          </p:txBody>
        </p:sp>
        <p:sp>
          <p:nvSpPr>
            <p:cNvPr id="27682" name="Oval 28"/>
            <p:cNvSpPr>
              <a:spLocks noChangeArrowheads="1"/>
            </p:cNvSpPr>
            <p:nvPr/>
          </p:nvSpPr>
          <p:spPr bwMode="auto">
            <a:xfrm>
              <a:off x="2424935" y="5047831"/>
              <a:ext cx="75378" cy="7698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s-ES">
                <a:latin typeface="Bauhaus 93" panose="04030905020B02020C02" pitchFamily="82" charset="0"/>
              </a:endParaRPr>
            </a:p>
          </p:txBody>
        </p:sp>
      </p:grpSp>
      <p:cxnSp>
        <p:nvCxnSpPr>
          <p:cNvPr id="35" name="34 Conector curvado"/>
          <p:cNvCxnSpPr/>
          <p:nvPr/>
        </p:nvCxnSpPr>
        <p:spPr>
          <a:xfrm rot="16200000" flipV="1">
            <a:off x="2632306" y="1431833"/>
            <a:ext cx="514031" cy="2079473"/>
          </a:xfrm>
          <a:prstGeom prst="curvedConnector3">
            <a:avLst>
              <a:gd name="adj1" fmla="val 146215"/>
            </a:avLst>
          </a:prstGeom>
          <a:ln w="19050">
            <a:solidFill>
              <a:srgbClr val="FF0000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35 Conector curvado"/>
          <p:cNvCxnSpPr>
            <a:stCxn id="27658" idx="3"/>
            <a:endCxn id="27682" idx="6"/>
          </p:cNvCxnSpPr>
          <p:nvPr/>
        </p:nvCxnSpPr>
        <p:spPr>
          <a:xfrm rot="5400000">
            <a:off x="2495785" y="3074010"/>
            <a:ext cx="1703378" cy="1205276"/>
          </a:xfrm>
          <a:prstGeom prst="curvedConnector2">
            <a:avLst/>
          </a:prstGeom>
          <a:ln w="19050">
            <a:solidFill>
              <a:srgbClr val="FF0000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44 Conector curvado"/>
          <p:cNvCxnSpPr>
            <a:endCxn id="27681" idx="5"/>
          </p:cNvCxnSpPr>
          <p:nvPr/>
        </p:nvCxnSpPr>
        <p:spPr>
          <a:xfrm rot="10800000" flipV="1">
            <a:off x="1829148" y="2739540"/>
            <a:ext cx="2176945" cy="187434"/>
          </a:xfrm>
          <a:prstGeom prst="curvedConnector4">
            <a:avLst>
              <a:gd name="adj1" fmla="val 49673"/>
              <a:gd name="adj2" fmla="val 229051"/>
            </a:avLst>
          </a:prstGeom>
          <a:ln w="19050">
            <a:solidFill>
              <a:srgbClr val="FF0000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48 Conector curvado"/>
          <p:cNvCxnSpPr/>
          <p:nvPr/>
        </p:nvCxnSpPr>
        <p:spPr>
          <a:xfrm rot="5400000" flipH="1" flipV="1">
            <a:off x="3907809" y="2235803"/>
            <a:ext cx="631096" cy="445722"/>
          </a:xfrm>
          <a:prstGeom prst="curvedConnector3">
            <a:avLst>
              <a:gd name="adj1" fmla="val 130191"/>
            </a:avLst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50 Conector curvado"/>
          <p:cNvCxnSpPr/>
          <p:nvPr/>
        </p:nvCxnSpPr>
        <p:spPr>
          <a:xfrm>
            <a:off x="4143372" y="2774212"/>
            <a:ext cx="3786214" cy="2226424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59 Conector curvado"/>
          <p:cNvCxnSpPr>
            <a:stCxn id="27658" idx="4"/>
          </p:cNvCxnSpPr>
          <p:nvPr/>
        </p:nvCxnSpPr>
        <p:spPr>
          <a:xfrm rot="5400000" flipH="1" flipV="1">
            <a:off x="5841497" y="1058668"/>
            <a:ext cx="17054" cy="3598806"/>
          </a:xfrm>
          <a:prstGeom prst="curvedConnector4">
            <a:avLst>
              <a:gd name="adj1" fmla="val 3201309"/>
              <a:gd name="adj2" fmla="val 63334"/>
            </a:avLst>
          </a:prstGeom>
          <a:ln w="19050">
            <a:solidFill>
              <a:srgbClr val="FF0000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9" name="Imagen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465" y="12060"/>
            <a:ext cx="794813" cy="668680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347BA-0DA3-4593-B331-F49EDCC3CA71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  <p:sp>
        <p:nvSpPr>
          <p:cNvPr id="41" name="Título 1"/>
          <p:cNvSpPr txBox="1">
            <a:spLocks/>
          </p:cNvSpPr>
          <p:nvPr/>
        </p:nvSpPr>
        <p:spPr>
          <a:xfrm>
            <a:off x="2387246" y="5789200"/>
            <a:ext cx="1675331" cy="843619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>
                <a:latin typeface="DK Crayon Crumble" panose="03070001040701010105" pitchFamily="66" charset="77"/>
                <a:ea typeface="SignPainter HouseScript" charset="0"/>
                <a:cs typeface="SignPainter HouseScript" charset="0"/>
              </a:rPr>
              <a:t>Erasmus</a:t>
            </a:r>
            <a:endParaRPr lang="es-ES_tradnl" sz="5400" dirty="0">
              <a:latin typeface="DK Crayon Crumble" panose="03070001040701010105" pitchFamily="66" charset="77"/>
              <a:ea typeface="SignPainter HouseScript" charset="0"/>
              <a:cs typeface="SignPainter HouseScript" charset="0"/>
            </a:endParaRPr>
          </a:p>
        </p:txBody>
      </p:sp>
      <p:sp>
        <p:nvSpPr>
          <p:cNvPr id="43" name="Título 1"/>
          <p:cNvSpPr txBox="1">
            <a:spLocks/>
          </p:cNvSpPr>
          <p:nvPr/>
        </p:nvSpPr>
        <p:spPr>
          <a:xfrm>
            <a:off x="685903" y="5767311"/>
            <a:ext cx="1675331" cy="843619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 err="1">
                <a:latin typeface="DK Crayon Crumble" panose="03070001040701010105" pitchFamily="66" charset="77"/>
                <a:ea typeface="SignPainter HouseScript" charset="0"/>
                <a:cs typeface="SignPainter HouseScript" charset="0"/>
              </a:rPr>
              <a:t>Socrates</a:t>
            </a:r>
            <a:endParaRPr lang="es-ES_tradnl" sz="5400" dirty="0">
              <a:latin typeface="DK Crayon Crumble" panose="03070001040701010105" pitchFamily="66" charset="77"/>
              <a:ea typeface="SignPainter HouseScript" charset="0"/>
              <a:cs typeface="SignPainter HouseScript" charset="0"/>
            </a:endParaRPr>
          </a:p>
        </p:txBody>
      </p:sp>
      <p:sp>
        <p:nvSpPr>
          <p:cNvPr id="46" name="Título 1"/>
          <p:cNvSpPr txBox="1">
            <a:spLocks/>
          </p:cNvSpPr>
          <p:nvPr/>
        </p:nvSpPr>
        <p:spPr>
          <a:xfrm>
            <a:off x="4050621" y="5753039"/>
            <a:ext cx="2224094" cy="84361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err="1">
                <a:latin typeface="Broadway" panose="04040905080B02020502" pitchFamily="82" charset="0"/>
                <a:ea typeface="SignPainter HouseScript" charset="0"/>
                <a:cs typeface="SignPainter HouseScript" charset="0"/>
              </a:rPr>
              <a:t>Sicue</a:t>
            </a:r>
            <a:endParaRPr lang="es-ES_tradnl" sz="3600" dirty="0">
              <a:latin typeface="Broadway" panose="04040905080B02020502" pitchFamily="82" charset="0"/>
              <a:ea typeface="SignPainter HouseScript" charset="0"/>
              <a:cs typeface="SignPainter HouseScript" charset="0"/>
            </a:endParaRPr>
          </a:p>
        </p:txBody>
      </p:sp>
      <p:sp>
        <p:nvSpPr>
          <p:cNvPr id="47" name="Título 1"/>
          <p:cNvSpPr txBox="1">
            <a:spLocks/>
          </p:cNvSpPr>
          <p:nvPr/>
        </p:nvSpPr>
        <p:spPr>
          <a:xfrm>
            <a:off x="6247900" y="5740852"/>
            <a:ext cx="1675331" cy="843619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>
                <a:latin typeface="Castellar" panose="020A0402060406010301" pitchFamily="18" charset="0"/>
                <a:ea typeface="SignPainter HouseScript" charset="0"/>
                <a:cs typeface="SignPainter HouseScript" charset="0"/>
              </a:rPr>
              <a:t>IAESTE</a:t>
            </a:r>
            <a:endParaRPr lang="es-ES_tradnl" sz="5400" dirty="0">
              <a:latin typeface="Castellar" panose="020A0402060406010301" pitchFamily="18" charset="0"/>
              <a:ea typeface="SignPainter HouseScript" charset="0"/>
              <a:cs typeface="SignPainter HouseScript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6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7281" y="65074"/>
            <a:ext cx="1812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250825" y="749052"/>
            <a:ext cx="8642350" cy="59039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96050"/>
            <a:ext cx="9001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18 Rectángulo"/>
          <p:cNvSpPr>
            <a:spLocks noChangeArrowheads="1"/>
          </p:cNvSpPr>
          <p:nvPr/>
        </p:nvSpPr>
        <p:spPr bwMode="auto">
          <a:xfrm>
            <a:off x="928662" y="910542"/>
            <a:ext cx="7429552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" sz="2400" b="1" dirty="0">
                <a:solidFill>
                  <a:srgbClr val="002060"/>
                </a:solidFill>
                <a:latin typeface="Arial" charset="0"/>
              </a:rPr>
              <a:t>ESCUELA DE INGENIERÍAS INDUSTRIALES</a:t>
            </a:r>
          </a:p>
          <a:p>
            <a:pPr algn="ctr">
              <a:spcBef>
                <a:spcPct val="20000"/>
              </a:spcBef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Ampliación del Campus de Teatinos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89" y="1873495"/>
            <a:ext cx="8287750" cy="1625049"/>
          </a:xfrm>
          <a:prstGeom prst="rect">
            <a:avLst/>
          </a:prstGeom>
        </p:spPr>
      </p:pic>
      <p:sp>
        <p:nvSpPr>
          <p:cNvPr id="10" name="9 Rectángulo redondeado"/>
          <p:cNvSpPr/>
          <p:nvPr/>
        </p:nvSpPr>
        <p:spPr bwMode="auto">
          <a:xfrm>
            <a:off x="323528" y="3645024"/>
            <a:ext cx="8477891" cy="2638422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latin typeface="Arial" charset="0"/>
              </a:rPr>
              <a:t>GRACIAS POR VUESTRA  LABOR DE ORIENTACIÓN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latin typeface="Arial" charset="0"/>
              </a:rPr>
              <a:t>Os esperamos en INDUSTRIALES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latin typeface="Arial" charset="0"/>
              </a:rPr>
              <a:t>sube.eii@uma.es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8"/>
            <a:ext cx="794813" cy="668680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347BA-0DA3-4593-B331-F49EDCC3CA71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09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1812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250825" y="620713"/>
            <a:ext cx="8642350" cy="59039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S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96050"/>
            <a:ext cx="9001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Imagen" descr="PEATO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6851" y="5553669"/>
            <a:ext cx="917037" cy="91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Imagen" descr="BICI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912" y="5553669"/>
            <a:ext cx="917037" cy="91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21 Imagen" descr="moto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60032" y="5553669"/>
            <a:ext cx="917037" cy="91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22 Imagen" descr="COCHE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0152" y="5553669"/>
            <a:ext cx="918963" cy="91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23 Imagen" descr="METRO2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55269" y="863699"/>
            <a:ext cx="75723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10919" y="858937"/>
            <a:ext cx="13589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25 Imagen" descr="BUS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48582" y="836712"/>
            <a:ext cx="7604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26 Imagen" descr="EMT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15107" y="836712"/>
            <a:ext cx="113823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2"/>
          <p:cNvPicPr>
            <a:picLocks noChangeAspect="1" noChangeArrowheads="1"/>
          </p:cNvPicPr>
          <p:nvPr/>
        </p:nvPicPr>
        <p:blipFill>
          <a:blip r:embed="rId13"/>
          <a:srcRect l="10226" t="20323" r="8733" b="26195"/>
          <a:stretch>
            <a:fillRect/>
          </a:stretch>
        </p:blipFill>
        <p:spPr bwMode="auto">
          <a:xfrm>
            <a:off x="862657" y="1636812"/>
            <a:ext cx="7419975" cy="381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80" name="13 CuadroTexto"/>
          <p:cNvSpPr txBox="1">
            <a:spLocks noChangeArrowheads="1"/>
          </p:cNvSpPr>
          <p:nvPr/>
        </p:nvSpPr>
        <p:spPr bwMode="auto">
          <a:xfrm>
            <a:off x="6282382" y="3787874"/>
            <a:ext cx="5032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">
                <a:sym typeface="Wingdings" pitchFamily="2" charset="2"/>
              </a:rPr>
              <a:t></a:t>
            </a:r>
            <a:r>
              <a:rPr lang="es-ES" sz="700"/>
              <a:t>L-8</a:t>
            </a:r>
          </a:p>
        </p:txBody>
      </p:sp>
      <p:sp>
        <p:nvSpPr>
          <p:cNvPr id="15381" name="19 CuadroTexto"/>
          <p:cNvSpPr txBox="1">
            <a:spLocks noChangeArrowheads="1"/>
          </p:cNvSpPr>
          <p:nvPr/>
        </p:nvSpPr>
        <p:spPr bwMode="auto">
          <a:xfrm>
            <a:off x="2627957" y="3837087"/>
            <a:ext cx="8636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s-ES" sz="900"/>
              <a:t>Paraninfo</a:t>
            </a:r>
          </a:p>
        </p:txBody>
      </p:sp>
      <p:sp>
        <p:nvSpPr>
          <p:cNvPr id="15382" name="20 CuadroTexto"/>
          <p:cNvSpPr txBox="1">
            <a:spLocks noChangeArrowheads="1"/>
          </p:cNvSpPr>
          <p:nvPr/>
        </p:nvSpPr>
        <p:spPr bwMode="auto">
          <a:xfrm>
            <a:off x="7595244" y="3908524"/>
            <a:ext cx="8651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s-ES" sz="900"/>
              <a:t>Universidad</a:t>
            </a:r>
          </a:p>
        </p:txBody>
      </p:sp>
      <p:cxnSp>
        <p:nvCxnSpPr>
          <p:cNvPr id="15383" name="21 Conector recto"/>
          <p:cNvCxnSpPr>
            <a:cxnSpLocks noChangeShapeType="1"/>
          </p:cNvCxnSpPr>
          <p:nvPr/>
        </p:nvCxnSpPr>
        <p:spPr bwMode="auto">
          <a:xfrm>
            <a:off x="827732" y="3116362"/>
            <a:ext cx="5400675" cy="1081087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384" name="22 Conector recto"/>
          <p:cNvCxnSpPr>
            <a:cxnSpLocks noChangeShapeType="1"/>
          </p:cNvCxnSpPr>
          <p:nvPr/>
        </p:nvCxnSpPr>
        <p:spPr bwMode="auto">
          <a:xfrm flipV="1">
            <a:off x="6228407" y="3759299"/>
            <a:ext cx="2076450" cy="43815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35" name="23 Imagen"/>
          <p:cNvPicPr/>
          <p:nvPr/>
        </p:nvPicPr>
        <p:blipFill>
          <a:blip r:embed="rId14" cstate="print"/>
          <a:srcRect l="12679" t="11981" r="71777" b="76229"/>
          <a:stretch>
            <a:fillRect/>
          </a:stretch>
        </p:blipFill>
        <p:spPr bwMode="auto">
          <a:xfrm>
            <a:off x="7883809" y="3620988"/>
            <a:ext cx="420644" cy="275147"/>
          </a:xfrm>
          <a:prstGeom prst="wedgeRoundRectCallou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24 Imagen"/>
          <p:cNvPicPr/>
          <p:nvPr/>
        </p:nvPicPr>
        <p:blipFill>
          <a:blip r:embed="rId14" cstate="print"/>
          <a:srcRect l="12679" t="11981" r="71777" b="76229"/>
          <a:stretch>
            <a:fillRect/>
          </a:stretch>
        </p:blipFill>
        <p:spPr bwMode="auto">
          <a:xfrm>
            <a:off x="5579553" y="3837012"/>
            <a:ext cx="420644" cy="275147"/>
          </a:xfrm>
          <a:prstGeom prst="wedgeRoundRectCallou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25 Imagen"/>
          <p:cNvPicPr/>
          <p:nvPr/>
        </p:nvPicPr>
        <p:blipFill>
          <a:blip r:embed="rId14" cstate="print"/>
          <a:srcRect l="12679" t="11981" r="71777" b="76229"/>
          <a:stretch>
            <a:fillRect/>
          </a:stretch>
        </p:blipFill>
        <p:spPr bwMode="auto">
          <a:xfrm>
            <a:off x="2638629" y="3548980"/>
            <a:ext cx="420644" cy="275147"/>
          </a:xfrm>
          <a:prstGeom prst="wedgeRoundRectCallou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8" name="26 CuadroTexto"/>
          <p:cNvSpPr txBox="1">
            <a:spLocks noChangeArrowheads="1"/>
          </p:cNvSpPr>
          <p:nvPr/>
        </p:nvSpPr>
        <p:spPr bwMode="auto">
          <a:xfrm>
            <a:off x="5652144" y="4124424"/>
            <a:ext cx="8636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s-ES" sz="900"/>
              <a:t>Clínico</a:t>
            </a:r>
          </a:p>
        </p:txBody>
      </p:sp>
      <p:sp>
        <p:nvSpPr>
          <p:cNvPr id="15389" name="19 CuadroTexto"/>
          <p:cNvSpPr txBox="1">
            <a:spLocks noChangeArrowheads="1"/>
          </p:cNvSpPr>
          <p:nvPr/>
        </p:nvSpPr>
        <p:spPr bwMode="auto">
          <a:xfrm>
            <a:off x="1553219" y="4756249"/>
            <a:ext cx="8636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s-ES" sz="900"/>
              <a:t>LINEA L</a:t>
            </a:r>
          </a:p>
        </p:txBody>
      </p:sp>
      <p:sp>
        <p:nvSpPr>
          <p:cNvPr id="15390" name="19 CuadroTexto"/>
          <p:cNvSpPr txBox="1">
            <a:spLocks noChangeArrowheads="1"/>
          </p:cNvSpPr>
          <p:nvPr/>
        </p:nvSpPr>
        <p:spPr bwMode="auto">
          <a:xfrm>
            <a:off x="1396057" y="3290987"/>
            <a:ext cx="474662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s-ES" sz="900"/>
              <a:t>LINEA 1</a:t>
            </a:r>
          </a:p>
        </p:txBody>
      </p:sp>
      <p:sp>
        <p:nvSpPr>
          <p:cNvPr id="28" name="27 Rectángulo redondeado"/>
          <p:cNvSpPr/>
          <p:nvPr/>
        </p:nvSpPr>
        <p:spPr bwMode="auto">
          <a:xfrm>
            <a:off x="2339752" y="116632"/>
            <a:ext cx="5112568" cy="432048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r>
              <a:rPr lang="es-ES" sz="2400" b="1" dirty="0">
                <a:solidFill>
                  <a:schemeClr val="bg1"/>
                </a:solidFill>
              </a:rPr>
              <a:t>LOCALIZACIÓN   Y   ACCESOS</a:t>
            </a:r>
            <a:endParaRPr lang="es-ES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1115616" y="4298841"/>
            <a:ext cx="1224136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1600" b="1" dirty="0">
                <a:solidFill>
                  <a:srgbClr val="FF3300"/>
                </a:solidFill>
              </a:rPr>
              <a:t>Industriales</a:t>
            </a:r>
          </a:p>
        </p:txBody>
      </p:sp>
      <p:pic>
        <p:nvPicPr>
          <p:cNvPr id="4" name="Gráfico 3" descr="Equipo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645326" y="4214912"/>
            <a:ext cx="673224" cy="67322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32" y="31104"/>
            <a:ext cx="794813" cy="668680"/>
          </a:xfrm>
          <a:prstGeom prst="rect">
            <a:avLst/>
          </a:prstGeom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347BA-0DA3-4593-B331-F49EDCC3CA71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44450"/>
            <a:ext cx="1812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250825" y="620713"/>
            <a:ext cx="8642350" cy="59039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S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96050"/>
            <a:ext cx="9001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 redondeado"/>
          <p:cNvSpPr/>
          <p:nvPr/>
        </p:nvSpPr>
        <p:spPr bwMode="auto">
          <a:xfrm>
            <a:off x="2339752" y="116632"/>
            <a:ext cx="5112568" cy="432048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r>
              <a:rPr lang="es-ES" sz="2400" b="1" dirty="0">
                <a:solidFill>
                  <a:schemeClr val="bg1"/>
                </a:solidFill>
              </a:rPr>
              <a:t>EL EDIFICIO </a:t>
            </a:r>
            <a:endParaRPr lang="es-ES" sz="20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6" name="15 Imagen" descr="PLANO EI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577" y="980728"/>
            <a:ext cx="8226223" cy="511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 redondeado"/>
          <p:cNvSpPr/>
          <p:nvPr/>
        </p:nvSpPr>
        <p:spPr bwMode="auto">
          <a:xfrm>
            <a:off x="5669931" y="1585864"/>
            <a:ext cx="3028940" cy="1403609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s-ES" sz="1200" b="1" u="sng" dirty="0">
                <a:solidFill>
                  <a:srgbClr val="FF0000"/>
                </a:solidFill>
                <a:latin typeface="Arial" charset="0"/>
              </a:rPr>
              <a:t>ZONA ESTE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s-ES" sz="1200" b="1" dirty="0">
                <a:solidFill>
                  <a:srgbClr val="00305E"/>
                </a:solidFill>
                <a:latin typeface="Arial" charset="0"/>
              </a:rPr>
              <a:t>LABORATORIOS DE DOCENCIA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s-ES" sz="1200" b="1" dirty="0">
                <a:solidFill>
                  <a:srgbClr val="00305E"/>
                </a:solidFill>
                <a:latin typeface="Arial" charset="0"/>
              </a:rPr>
              <a:t>AULAS DE INFORMÁTICA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s-ES" sz="1200" b="1" dirty="0">
                <a:solidFill>
                  <a:srgbClr val="00305E"/>
                </a:solidFill>
                <a:latin typeface="Arial" charset="0"/>
              </a:rPr>
              <a:t>DIRECCIÓN 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s-ES" sz="1200" b="1" dirty="0">
                <a:solidFill>
                  <a:srgbClr val="00305E"/>
                </a:solidFill>
                <a:latin typeface="Arial" charset="0"/>
              </a:rPr>
              <a:t>SECRETARÍA</a:t>
            </a:r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1763688" y="4373605"/>
            <a:ext cx="3231626" cy="172291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s-ES" sz="1200" b="1" u="sng" dirty="0">
                <a:solidFill>
                  <a:srgbClr val="FF0000"/>
                </a:solidFill>
                <a:latin typeface="Arial" charset="0"/>
              </a:rPr>
              <a:t>ZONA CENTRAL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s-ES" sz="1200" b="1" dirty="0">
                <a:solidFill>
                  <a:srgbClr val="00305E"/>
                </a:solidFill>
                <a:latin typeface="Arial" charset="0"/>
              </a:rPr>
              <a:t>ENTRADAS PRINCIPALES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s-ES" sz="1200" b="1" dirty="0">
                <a:solidFill>
                  <a:srgbClr val="00305E"/>
                </a:solidFill>
                <a:latin typeface="Arial" charset="0"/>
              </a:rPr>
              <a:t>CONSERJERÍA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s-ES" sz="1200" b="1" dirty="0">
                <a:solidFill>
                  <a:srgbClr val="00305E"/>
                </a:solidFill>
                <a:latin typeface="Arial" charset="0"/>
              </a:rPr>
              <a:t>CAFETERÍA/COMEDOR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s-ES" sz="1200" b="1" dirty="0">
                <a:solidFill>
                  <a:srgbClr val="00305E"/>
                </a:solidFill>
                <a:latin typeface="Arial" charset="0"/>
              </a:rPr>
              <a:t>SERVICIO DE REPROGRAFÍA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s-ES" sz="1200" b="1" dirty="0">
                <a:solidFill>
                  <a:srgbClr val="00305E"/>
                </a:solidFill>
                <a:latin typeface="Arial" charset="0"/>
              </a:rPr>
              <a:t>SALÓN DE ACTOS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s-ES" sz="1200" b="1" dirty="0">
                <a:solidFill>
                  <a:srgbClr val="00305E"/>
                </a:solidFill>
                <a:latin typeface="Arial" charset="0"/>
              </a:rPr>
              <a:t>SALAS DE GRADOS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s-ES" sz="1200" b="1" dirty="0">
                <a:solidFill>
                  <a:srgbClr val="00305E"/>
                </a:solidFill>
                <a:latin typeface="Arial" charset="0"/>
              </a:rPr>
              <a:t>BIBLIOTECA</a:t>
            </a:r>
          </a:p>
        </p:txBody>
      </p:sp>
      <p:sp>
        <p:nvSpPr>
          <p:cNvPr id="20" name="19 Rectángulo redondeado"/>
          <p:cNvSpPr/>
          <p:nvPr/>
        </p:nvSpPr>
        <p:spPr bwMode="auto">
          <a:xfrm>
            <a:off x="460577" y="980728"/>
            <a:ext cx="3107174" cy="115224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s-ES" sz="1200" b="1" u="sng" dirty="0">
                <a:solidFill>
                  <a:srgbClr val="FF0000"/>
                </a:solidFill>
                <a:latin typeface="Arial" charset="0"/>
              </a:rPr>
              <a:t>ZONA OESTE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s-ES" sz="1200" b="1" dirty="0">
                <a:solidFill>
                  <a:srgbClr val="00305E"/>
                </a:solidFill>
                <a:latin typeface="Arial" charset="0"/>
              </a:rPr>
              <a:t>AULAS DE DOCENCIA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s-ES" sz="1200" b="1" dirty="0">
                <a:solidFill>
                  <a:srgbClr val="00305E"/>
                </a:solidFill>
                <a:latin typeface="Arial" charset="0"/>
              </a:rPr>
              <a:t>LABORATORIOS DE INVESTIGACIÓN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s-ES" sz="1200" b="1" dirty="0">
                <a:solidFill>
                  <a:srgbClr val="00305E"/>
                </a:solidFill>
                <a:latin typeface="Arial" charset="0"/>
              </a:rPr>
              <a:t>DESPACHOS DEL PROFESORADO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465" y="12060"/>
            <a:ext cx="794813" cy="66868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347BA-0DA3-4593-B331-F49EDCC3CA71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AB29796-5851-40E8-B462-3AE8B0E0AD35}"/>
              </a:ext>
            </a:extLst>
          </p:cNvPr>
          <p:cNvSpPr/>
          <p:nvPr/>
        </p:nvSpPr>
        <p:spPr>
          <a:xfrm>
            <a:off x="395536" y="836712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“El ingeniero y, más generalmente, el diseñador, tiene que ver con cómo debieran ser las cosas para alcanzar metas” </a:t>
            </a:r>
            <a:r>
              <a:rPr lang="es-ES" i="1" dirty="0"/>
              <a:t>Herbert </a:t>
            </a:r>
            <a:r>
              <a:rPr lang="es-ES" i="1" dirty="0" err="1"/>
              <a:t>Simon</a:t>
            </a:r>
            <a:r>
              <a:rPr lang="es-ES" i="1" dirty="0"/>
              <a:t>.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F5898C6F-8280-462F-80FE-22D1A8801EAA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1812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30 Rectángulo redondeado">
            <a:extLst>
              <a:ext uri="{FF2B5EF4-FFF2-40B4-BE49-F238E27FC236}">
                <a16:creationId xmlns:a16="http://schemas.microsoft.com/office/drawing/2014/main" id="{134D9E73-13DC-46FF-B813-70C9FE895311}"/>
              </a:ext>
            </a:extLst>
          </p:cNvPr>
          <p:cNvSpPr/>
          <p:nvPr/>
        </p:nvSpPr>
        <p:spPr bwMode="auto">
          <a:xfrm>
            <a:off x="2339752" y="116632"/>
            <a:ext cx="5112568" cy="432048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Arial" charset="0"/>
              </a:rPr>
              <a:t>FRASES     CÉLEBRES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1BD7E90-7422-4E1F-9F7B-AC7EA1B23C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465" y="12060"/>
            <a:ext cx="794813" cy="66868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4F13D1F-EC2B-4ABF-A042-929358921658}"/>
              </a:ext>
            </a:extLst>
          </p:cNvPr>
          <p:cNvSpPr/>
          <p:nvPr/>
        </p:nvSpPr>
        <p:spPr>
          <a:xfrm>
            <a:off x="2195736" y="1711441"/>
            <a:ext cx="515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“La electricidad es el alma del universo” </a:t>
            </a:r>
            <a:r>
              <a:rPr lang="es-ES" i="1" dirty="0"/>
              <a:t>John Wesley.</a:t>
            </a:r>
            <a:endParaRPr lang="es-ES" i="1" dirty="0">
              <a:effectLst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20A4470-A6C2-4AB1-A4FE-5A39F1F3358C}"/>
              </a:ext>
            </a:extLst>
          </p:cNvPr>
          <p:cNvSpPr/>
          <p:nvPr/>
        </p:nvSpPr>
        <p:spPr>
          <a:xfrm>
            <a:off x="395536" y="2198476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“El verdadero progreso es el que pone la tecnología al alcance de todos”</a:t>
            </a:r>
          </a:p>
          <a:p>
            <a:r>
              <a:rPr lang="es-ES" i="1" dirty="0"/>
              <a:t>Henry Ford.</a:t>
            </a:r>
            <a:endParaRPr lang="es-ES" i="1" dirty="0">
              <a:effectLst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C5DBFC3-2DAC-470F-B0BF-EFB9349C9C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5" t="16114" r="20087" b="37470"/>
          <a:stretch/>
        </p:blipFill>
        <p:spPr>
          <a:xfrm>
            <a:off x="6768244" y="793521"/>
            <a:ext cx="1368152" cy="80021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89014DD-008A-42A6-98A5-B79E679E40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2" t="19517" r="11020" b="32206"/>
          <a:stretch/>
        </p:blipFill>
        <p:spPr>
          <a:xfrm>
            <a:off x="7369032" y="1836695"/>
            <a:ext cx="1368152" cy="1008112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5D4CAC1E-E358-4968-80EB-E3BFB222EFBE}"/>
              </a:ext>
            </a:extLst>
          </p:cNvPr>
          <p:cNvSpPr/>
          <p:nvPr/>
        </p:nvSpPr>
        <p:spPr>
          <a:xfrm>
            <a:off x="2527901" y="3061431"/>
            <a:ext cx="5030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“El arte de un ingeniero es el arte de lo posible” </a:t>
            </a:r>
          </a:p>
          <a:p>
            <a:r>
              <a:rPr lang="es-ES" i="1" dirty="0"/>
              <a:t>Santiago Calatrava.</a:t>
            </a:r>
            <a:endParaRPr lang="es-ES" i="1" dirty="0">
              <a:effectLst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0B5596B-28A1-4264-BCC1-E77479B5FB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8" t="12867" r="15213" b="18144"/>
          <a:stretch/>
        </p:blipFill>
        <p:spPr>
          <a:xfrm>
            <a:off x="941387" y="2845478"/>
            <a:ext cx="1440160" cy="936104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398F49C7-41A1-469A-9917-AAA007597FD7}"/>
              </a:ext>
            </a:extLst>
          </p:cNvPr>
          <p:cNvSpPr/>
          <p:nvPr/>
        </p:nvSpPr>
        <p:spPr>
          <a:xfrm>
            <a:off x="266270" y="3879892"/>
            <a:ext cx="7186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“Todo en la vida se manifiesta a través de energía o movimiento” </a:t>
            </a:r>
            <a:r>
              <a:rPr lang="es-ES" i="1" dirty="0" err="1"/>
              <a:t>Magoun</a:t>
            </a:r>
            <a:r>
              <a:rPr lang="es-ES" i="1" dirty="0"/>
              <a:t>.</a:t>
            </a:r>
            <a:endParaRPr lang="es-ES" i="1" dirty="0">
              <a:effectLst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40E7ABB-4D7C-41E5-A02F-D7889BC7BC76}"/>
              </a:ext>
            </a:extLst>
          </p:cNvPr>
          <p:cNvSpPr/>
          <p:nvPr/>
        </p:nvSpPr>
        <p:spPr>
          <a:xfrm>
            <a:off x="266270" y="4399168"/>
            <a:ext cx="7292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“Dame una palanca y un punto de apoyo y moveré el mundo” </a:t>
            </a:r>
            <a:r>
              <a:rPr lang="es-ES" i="1" dirty="0"/>
              <a:t>Arquímedes.</a:t>
            </a:r>
            <a:endParaRPr lang="es-ES" i="1" dirty="0">
              <a:effectLst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9F43468-6B13-420D-8157-E06675BFA30C}"/>
              </a:ext>
            </a:extLst>
          </p:cNvPr>
          <p:cNvSpPr/>
          <p:nvPr/>
        </p:nvSpPr>
        <p:spPr>
          <a:xfrm>
            <a:off x="1574800" y="5112760"/>
            <a:ext cx="7292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“La tecnología por sí sola no basta. También tenemos que poner el corazón” </a:t>
            </a:r>
          </a:p>
          <a:p>
            <a:r>
              <a:rPr lang="es-ES" i="1" dirty="0"/>
              <a:t>Jane Goodall.</a:t>
            </a:r>
            <a:endParaRPr lang="es-ES" i="1" dirty="0">
              <a:effectLst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48DC04D-C698-43DC-A4AA-CEF35F08E880}"/>
              </a:ext>
            </a:extLst>
          </p:cNvPr>
          <p:cNvSpPr/>
          <p:nvPr/>
        </p:nvSpPr>
        <p:spPr>
          <a:xfrm>
            <a:off x="433850" y="5955712"/>
            <a:ext cx="8303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“La tecnología se alimenta a sí misma. La tecnología hace posible más tecnología” </a:t>
            </a:r>
            <a:br>
              <a:rPr lang="es-ES" dirty="0">
                <a:solidFill>
                  <a:srgbClr val="FF0000"/>
                </a:solidFill>
              </a:rPr>
            </a:br>
            <a:r>
              <a:rPr lang="es-ES" i="1" dirty="0"/>
              <a:t>Alvin Toffler.</a:t>
            </a:r>
            <a:endParaRPr lang="es-ES" i="1" dirty="0">
              <a:effectLst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5E9B3FA-59A8-4BB4-8C71-38CFD55F63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555" y="3636621"/>
            <a:ext cx="1255639" cy="125563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0D3D19D-00DB-469E-8A7E-2B598103E74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8" r="53243" b="27000"/>
          <a:stretch/>
        </p:blipFill>
        <p:spPr>
          <a:xfrm>
            <a:off x="466262" y="4855189"/>
            <a:ext cx="974531" cy="1038065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E83AC-30BC-4E1E-A3F7-07B073ADEA09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395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0" y="5912827"/>
            <a:ext cx="9144000" cy="13941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/>
          <p:cNvSpPr/>
          <p:nvPr/>
        </p:nvSpPr>
        <p:spPr>
          <a:xfrm>
            <a:off x="0" y="796948"/>
            <a:ext cx="9144000" cy="13941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8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13805" y="871080"/>
            <a:ext cx="3488377" cy="1023146"/>
          </a:xfrm>
        </p:spPr>
        <p:txBody>
          <a:bodyPr>
            <a:normAutofit/>
          </a:bodyPr>
          <a:lstStyle/>
          <a:p>
            <a:r>
              <a:rPr lang="es-ES" sz="4950" dirty="0">
                <a:latin typeface="Helvetica Neue Light"/>
                <a:ea typeface="Helvetica Neue Thin" charset="0"/>
                <a:cs typeface="Helvetica Neue Thin" charset="0"/>
              </a:rPr>
              <a:t>INGENIA</a:t>
            </a:r>
            <a:endParaRPr lang="es-ES_tradnl" sz="4950" dirty="0">
              <a:latin typeface="Helvetica Neue Light"/>
              <a:ea typeface="Helvetica Neue Thin" charset="0"/>
              <a:cs typeface="Helvetica Neue Thin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996B39F-5799-4527-ADE3-C621ACECCBA6}"/>
              </a:ext>
            </a:extLst>
          </p:cNvPr>
          <p:cNvSpPr txBox="1">
            <a:spLocks/>
          </p:cNvSpPr>
          <p:nvPr/>
        </p:nvSpPr>
        <p:spPr>
          <a:xfrm>
            <a:off x="2784764" y="2342018"/>
            <a:ext cx="3671455" cy="102314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950" dirty="0">
                <a:latin typeface="Helvetica Neue Light"/>
                <a:ea typeface="Helvetica Neue Thin" charset="0"/>
                <a:cs typeface="Helvetica Neue Thin" charset="0"/>
              </a:rPr>
              <a:t>INVENTA</a:t>
            </a:r>
            <a:endParaRPr lang="es-ES_tradnl" sz="4500" dirty="0">
              <a:latin typeface="Helvetica Neue Light"/>
              <a:ea typeface="Helvetica Neue Thin" charset="0"/>
              <a:cs typeface="Helvetica Neue Thin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83EFA61-44D8-4BC6-8340-21918EAD4AA1}"/>
              </a:ext>
            </a:extLst>
          </p:cNvPr>
          <p:cNvSpPr txBox="1">
            <a:spLocks/>
          </p:cNvSpPr>
          <p:nvPr/>
        </p:nvSpPr>
        <p:spPr>
          <a:xfrm>
            <a:off x="5160818" y="4019777"/>
            <a:ext cx="3851564" cy="93368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500" dirty="0">
                <a:latin typeface="Helvetica Neue Light"/>
                <a:ea typeface="Helvetica Neue Thin" charset="0"/>
                <a:cs typeface="Helvetica Neue Thin" charset="0"/>
              </a:rPr>
              <a:t>SOLUCIONA</a:t>
            </a:r>
            <a:endParaRPr lang="es-ES_tradnl" sz="4500" dirty="0">
              <a:latin typeface="Helvetica Neue Light"/>
              <a:ea typeface="Helvetica Neue Thin" charset="0"/>
              <a:cs typeface="Helvetica Neue Thin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236CEF9-22AE-44BC-909B-73F37C80B2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86" b="8274"/>
          <a:stretch/>
        </p:blipFill>
        <p:spPr>
          <a:xfrm>
            <a:off x="3271838" y="916214"/>
            <a:ext cx="1651635" cy="156185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C223941-BF49-4FAF-A84E-0CE0D55D3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693" y="1727962"/>
            <a:ext cx="2035969" cy="203596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761C012-80E6-43A1-A4E1-EFEAC96FD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265" y="3361948"/>
            <a:ext cx="2035970" cy="203597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1D17CA3-C6C8-46E7-854B-74317E60B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78" y="3494515"/>
            <a:ext cx="1770837" cy="177083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7FC5CAD-3DBD-42D9-8C70-2A2C35A566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8330" y="3592830"/>
            <a:ext cx="1467487" cy="1630541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F5898C6F-8280-462F-80FE-22D1A8801EAA}"/>
              </a:ext>
            </a:extLst>
          </p:cNvPr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" y="44450"/>
            <a:ext cx="1812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30 Rectángulo redondeado">
            <a:extLst>
              <a:ext uri="{FF2B5EF4-FFF2-40B4-BE49-F238E27FC236}">
                <a16:creationId xmlns:a16="http://schemas.microsoft.com/office/drawing/2014/main" id="{134D9E73-13DC-46FF-B813-70C9FE895311}"/>
              </a:ext>
            </a:extLst>
          </p:cNvPr>
          <p:cNvSpPr/>
          <p:nvPr/>
        </p:nvSpPr>
        <p:spPr bwMode="auto">
          <a:xfrm>
            <a:off x="2339752" y="116632"/>
            <a:ext cx="5112568" cy="432048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Arial" charset="0"/>
              </a:rPr>
              <a:t>EL  ESTUDIANTE  DE  INGENIERÍA …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1BD7E90-7422-4E1F-9F7B-AC7EA1B23C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465" y="12060"/>
            <a:ext cx="794813" cy="66868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496050"/>
            <a:ext cx="9001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347BA-0DA3-4593-B331-F49EDCC3CA71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8215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1812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251520" y="570142"/>
            <a:ext cx="8642350" cy="59039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6 Rectángulo redondeado"/>
          <p:cNvSpPr/>
          <p:nvPr/>
        </p:nvSpPr>
        <p:spPr bwMode="auto">
          <a:xfrm>
            <a:off x="2267744" y="2418038"/>
            <a:ext cx="2304256" cy="1260000"/>
          </a:xfrm>
          <a:prstGeom prst="round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81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00305E"/>
                </a:solidFill>
                <a:latin typeface="Arial" charset="0"/>
              </a:rPr>
              <a:t>GRADO EN INGENIERÍA ELÉCTRICA</a:t>
            </a:r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2267584" y="1049886"/>
            <a:ext cx="2304256" cy="1260000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00305E"/>
                </a:solidFill>
                <a:latin typeface="Arial" charset="0"/>
              </a:rPr>
              <a:t>GRADO EN INGENIERÍA  EN ELECTRÓNICA INDUSTRIAL</a:t>
            </a:r>
          </a:p>
        </p:txBody>
      </p:sp>
      <p:sp>
        <p:nvSpPr>
          <p:cNvPr id="10" name="9 Rectángulo redondeado"/>
          <p:cNvSpPr/>
          <p:nvPr/>
        </p:nvSpPr>
        <p:spPr bwMode="auto">
          <a:xfrm>
            <a:off x="2267744" y="3786190"/>
            <a:ext cx="2304256" cy="12600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00305E"/>
                </a:solidFill>
                <a:latin typeface="Arial" charset="0"/>
              </a:rPr>
              <a:t>GRADO EN INGENIERÍA MECÁNICA</a:t>
            </a:r>
          </a:p>
        </p:txBody>
      </p:sp>
      <p:sp>
        <p:nvSpPr>
          <p:cNvPr id="11" name="10 Rectángulo redondeado"/>
          <p:cNvSpPr/>
          <p:nvPr/>
        </p:nvSpPr>
        <p:spPr bwMode="auto">
          <a:xfrm>
            <a:off x="2267584" y="5154342"/>
            <a:ext cx="2304256" cy="1260000"/>
          </a:xfrm>
          <a:prstGeom prst="round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81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00305E"/>
                </a:solidFill>
                <a:latin typeface="Arial" charset="0"/>
              </a:rPr>
              <a:t>GRADO EN INGENIERÍA DISEÑO INDUSTRIAL Y DESARROLLO PRODUCTO</a:t>
            </a:r>
          </a:p>
        </p:txBody>
      </p:sp>
      <p:sp>
        <p:nvSpPr>
          <p:cNvPr id="24" name="23 Rectángulo redondeado"/>
          <p:cNvSpPr/>
          <p:nvPr/>
        </p:nvSpPr>
        <p:spPr bwMode="auto">
          <a:xfrm>
            <a:off x="2143108" y="116632"/>
            <a:ext cx="5112568" cy="432048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Arial" charset="0"/>
              </a:rPr>
              <a:t>PLANES    DE    ESTUDIO</a:t>
            </a:r>
          </a:p>
        </p:txBody>
      </p:sp>
      <p:pic>
        <p:nvPicPr>
          <p:cNvPr id="174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96050"/>
            <a:ext cx="9001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17 Rectángulo redondeado"/>
          <p:cNvSpPr/>
          <p:nvPr/>
        </p:nvSpPr>
        <p:spPr bwMode="auto">
          <a:xfrm>
            <a:off x="2160778" y="642918"/>
            <a:ext cx="5143536" cy="360040"/>
          </a:xfrm>
          <a:prstGeom prst="round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bg1"/>
                </a:solidFill>
                <a:latin typeface="Arial" charset="0"/>
              </a:rPr>
              <a:t>TITULACIONES DE GRADO</a:t>
            </a:r>
            <a:endParaRPr lang="es-ES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6 Rectángulo redondeado"/>
          <p:cNvSpPr/>
          <p:nvPr/>
        </p:nvSpPr>
        <p:spPr bwMode="auto">
          <a:xfrm>
            <a:off x="4929351" y="2433092"/>
            <a:ext cx="2304096" cy="1260000"/>
          </a:xfrm>
          <a:prstGeom prst="round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00305E"/>
                </a:solidFill>
                <a:latin typeface="Arial" charset="0"/>
              </a:rPr>
              <a:t>GRADO EN INGENIERÍA DE ORGANIZACIÓN INDUSTRIAL</a:t>
            </a:r>
          </a:p>
        </p:txBody>
      </p:sp>
      <p:sp>
        <p:nvSpPr>
          <p:cNvPr id="27" name="8 Rectángulo redondeado"/>
          <p:cNvSpPr/>
          <p:nvPr/>
        </p:nvSpPr>
        <p:spPr bwMode="auto">
          <a:xfrm>
            <a:off x="4929190" y="1064940"/>
            <a:ext cx="2304301" cy="1260000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00305E"/>
                </a:solidFill>
                <a:latin typeface="Arial" charset="0"/>
              </a:rPr>
              <a:t>GRADO EN INGENIERÍA  EN TECNOLOGÍAS INDUSTRIALES</a:t>
            </a:r>
          </a:p>
        </p:txBody>
      </p:sp>
      <p:sp>
        <p:nvSpPr>
          <p:cNvPr id="28" name="9 Rectángulo redondeado"/>
          <p:cNvSpPr/>
          <p:nvPr/>
        </p:nvSpPr>
        <p:spPr bwMode="auto">
          <a:xfrm>
            <a:off x="4929351" y="3801244"/>
            <a:ext cx="2304096" cy="12600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00305E"/>
                </a:solidFill>
                <a:latin typeface="Arial" charset="0"/>
              </a:rPr>
              <a:t>GRADO EN INGENIERÍA DE LA ENERGÍA</a:t>
            </a:r>
          </a:p>
        </p:txBody>
      </p:sp>
      <p:sp>
        <p:nvSpPr>
          <p:cNvPr id="29" name="10 Rectángulo redondeado"/>
          <p:cNvSpPr/>
          <p:nvPr/>
        </p:nvSpPr>
        <p:spPr bwMode="auto">
          <a:xfrm>
            <a:off x="4929190" y="5169396"/>
            <a:ext cx="2304301" cy="1260000"/>
          </a:xfrm>
          <a:prstGeom prst="round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00305E"/>
                </a:solidFill>
                <a:latin typeface="Arial" charset="0"/>
              </a:rPr>
              <a:t>GRADO EN INGENIERÍA ELECTRÓNICA, ROBÓTICA Y MECATRÓNICA</a:t>
            </a:r>
          </a:p>
        </p:txBody>
      </p:sp>
      <p:grpSp>
        <p:nvGrpSpPr>
          <p:cNvPr id="42" name="41 Grupo"/>
          <p:cNvGrpSpPr/>
          <p:nvPr/>
        </p:nvGrpSpPr>
        <p:grpSpPr>
          <a:xfrm>
            <a:off x="7233447" y="3501007"/>
            <a:ext cx="1616751" cy="2736305"/>
            <a:chOff x="7233447" y="3063092"/>
            <a:chExt cx="1616751" cy="273630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43834" y="4214818"/>
              <a:ext cx="1206364" cy="555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16 Forma"/>
            <p:cNvCxnSpPr>
              <a:stCxn id="15" idx="0"/>
              <a:endCxn id="26" idx="3"/>
            </p:cNvCxnSpPr>
            <p:nvPr/>
          </p:nvCxnSpPr>
          <p:spPr>
            <a:xfrm rot="16200000" flipV="1">
              <a:off x="7164369" y="3132170"/>
              <a:ext cx="1151726" cy="1013569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18 Forma"/>
            <p:cNvCxnSpPr>
              <a:stCxn id="15" idx="2"/>
              <a:endCxn id="29" idx="3"/>
            </p:cNvCxnSpPr>
            <p:nvPr/>
          </p:nvCxnSpPr>
          <p:spPr>
            <a:xfrm rot="5400000">
              <a:off x="7225516" y="4777896"/>
              <a:ext cx="1029476" cy="1013525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22 Conector angular"/>
            <p:cNvCxnSpPr>
              <a:stCxn id="15" idx="1"/>
              <a:endCxn id="28" idx="3"/>
            </p:cNvCxnSpPr>
            <p:nvPr/>
          </p:nvCxnSpPr>
          <p:spPr>
            <a:xfrm rot="10800000">
              <a:off x="7233448" y="4431245"/>
              <a:ext cx="410387" cy="61125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1" name="40 Grupo"/>
          <p:cNvGrpSpPr/>
          <p:nvPr/>
        </p:nvGrpSpPr>
        <p:grpSpPr>
          <a:xfrm>
            <a:off x="428596" y="1679886"/>
            <a:ext cx="1839149" cy="2736305"/>
            <a:chOff x="428596" y="1679886"/>
            <a:chExt cx="1839149" cy="2736305"/>
          </a:xfrm>
        </p:grpSpPr>
        <p:cxnSp>
          <p:nvCxnSpPr>
            <p:cNvPr id="31" name="30 Forma"/>
            <p:cNvCxnSpPr>
              <a:stCxn id="9" idx="1"/>
              <a:endCxn id="36" idx="0"/>
            </p:cNvCxnSpPr>
            <p:nvPr/>
          </p:nvCxnSpPr>
          <p:spPr>
            <a:xfrm rot="10800000" flipV="1">
              <a:off x="978664" y="1679886"/>
              <a:ext cx="1288921" cy="748982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3" name="32 Conector angular"/>
            <p:cNvCxnSpPr>
              <a:stCxn id="7" idx="1"/>
              <a:endCxn id="36" idx="3"/>
            </p:cNvCxnSpPr>
            <p:nvPr/>
          </p:nvCxnSpPr>
          <p:spPr>
            <a:xfrm rot="10800000" flipV="1">
              <a:off x="1528730" y="3048038"/>
              <a:ext cx="739014" cy="76554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34 Forma"/>
            <p:cNvCxnSpPr>
              <a:stCxn id="10" idx="1"/>
              <a:endCxn id="36" idx="2"/>
            </p:cNvCxnSpPr>
            <p:nvPr/>
          </p:nvCxnSpPr>
          <p:spPr>
            <a:xfrm rot="10800000">
              <a:off x="978664" y="3820316"/>
              <a:ext cx="1289081" cy="595875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36" name="35 Imagen" descr="Escudo Colegio 3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596" y="2428868"/>
              <a:ext cx="1100134" cy="1391447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7164288" y="1158786"/>
            <a:ext cx="1650507" cy="1190094"/>
            <a:chOff x="7164288" y="1158786"/>
            <a:chExt cx="1650507" cy="1190094"/>
          </a:xfrm>
        </p:grpSpPr>
        <p:sp>
          <p:nvSpPr>
            <p:cNvPr id="32" name="8 Rectángulo redondeado"/>
            <p:cNvSpPr/>
            <p:nvPr/>
          </p:nvSpPr>
          <p:spPr bwMode="auto">
            <a:xfrm>
              <a:off x="7380312" y="1158786"/>
              <a:ext cx="1434483" cy="1190094"/>
            </a:xfrm>
            <a:prstGeom prst="roundRect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8100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s-ES" sz="1600" b="1" dirty="0">
                  <a:solidFill>
                    <a:srgbClr val="00305E"/>
                  </a:solidFill>
                  <a:latin typeface="Arial" charset="0"/>
                </a:rPr>
                <a:t>Máster en Ingeniería Industrial</a:t>
              </a:r>
            </a:p>
          </p:txBody>
        </p:sp>
        <p:sp>
          <p:nvSpPr>
            <p:cNvPr id="2" name="Flecha: a la derecha 1"/>
            <p:cNvSpPr/>
            <p:nvPr/>
          </p:nvSpPr>
          <p:spPr>
            <a:xfrm>
              <a:off x="7164288" y="1633097"/>
              <a:ext cx="360040" cy="216024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30" name="Imagen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465" y="12060"/>
            <a:ext cx="794813" cy="668680"/>
          </a:xfrm>
          <a:prstGeom prst="rect">
            <a:avLst/>
          </a:prstGeom>
        </p:spPr>
      </p:pic>
      <p:cxnSp>
        <p:nvCxnSpPr>
          <p:cNvPr id="34" name="30 Forma"/>
          <p:cNvCxnSpPr>
            <a:stCxn id="32" idx="2"/>
          </p:cNvCxnSpPr>
          <p:nvPr/>
        </p:nvCxnSpPr>
        <p:spPr>
          <a:xfrm rot="5400000">
            <a:off x="7958779" y="2487655"/>
            <a:ext cx="277551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7" name="35 Imagen" descr="Escudo Colegio 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34932" y="2665307"/>
            <a:ext cx="525241" cy="664323"/>
          </a:xfrm>
          <a:prstGeom prst="rect">
            <a:avLst/>
          </a:prstGeom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347BA-0DA3-4593-B331-F49EDCC3CA71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1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1812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251520" y="620713"/>
            <a:ext cx="8642350" cy="59039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" name="16 Rectángulo redondeado"/>
          <p:cNvSpPr/>
          <p:nvPr/>
        </p:nvSpPr>
        <p:spPr bwMode="auto">
          <a:xfrm>
            <a:off x="522426" y="1592464"/>
            <a:ext cx="1440000" cy="379533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2060"/>
                </a:solidFill>
                <a:latin typeface="Arial" charset="0"/>
              </a:rPr>
              <a:t>FORMACIÓN BÁSICA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b="1" dirty="0">
              <a:solidFill>
                <a:srgbClr val="002060"/>
              </a:solidFill>
              <a:latin typeface="Arial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2060"/>
                </a:solidFill>
                <a:latin typeface="Arial" charset="0"/>
              </a:rPr>
              <a:t>(60 créditos)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_tradnl" sz="1400" b="1" dirty="0">
              <a:solidFill>
                <a:srgbClr val="002060"/>
              </a:solidFill>
              <a:latin typeface="Arial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b="1" dirty="0">
              <a:solidFill>
                <a:srgbClr val="002060"/>
              </a:solidFill>
              <a:latin typeface="Arial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2060"/>
                </a:solidFill>
                <a:latin typeface="Arial" charset="0"/>
              </a:rPr>
              <a:t>Matemáticas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2060"/>
                </a:solidFill>
                <a:latin typeface="Arial" charset="0"/>
              </a:rPr>
              <a:t>Física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2060"/>
                </a:solidFill>
                <a:latin typeface="Arial" charset="0"/>
              </a:rPr>
              <a:t> Expresión Gráfica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2060"/>
                </a:solidFill>
                <a:latin typeface="Arial" charset="0"/>
              </a:rPr>
              <a:t>Química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2060"/>
                </a:solidFill>
                <a:latin typeface="Arial" charset="0"/>
              </a:rPr>
              <a:t>Informática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2060"/>
                </a:solidFill>
                <a:latin typeface="Arial" charset="0"/>
              </a:rPr>
              <a:t>Empresas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1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2252736" y="1005109"/>
            <a:ext cx="1767960" cy="49170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2060"/>
                </a:solidFill>
                <a:latin typeface="Arial" charset="0"/>
              </a:rPr>
              <a:t>RAMA INDUSTRIAL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_tradnl" sz="1400" b="1" dirty="0">
              <a:solidFill>
                <a:srgbClr val="002060"/>
              </a:solidFill>
              <a:latin typeface="Arial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2060"/>
                </a:solidFill>
                <a:latin typeface="Arial" charset="0"/>
              </a:rPr>
              <a:t>(66 créditos)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b="1" dirty="0">
              <a:solidFill>
                <a:srgbClr val="002060"/>
              </a:solidFill>
              <a:latin typeface="Arial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2060"/>
                </a:solidFill>
                <a:latin typeface="Arial" charset="0"/>
              </a:rPr>
              <a:t>Materiales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2060"/>
                </a:solidFill>
                <a:latin typeface="Arial" charset="0"/>
              </a:rPr>
              <a:t> Electrónica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2060"/>
                </a:solidFill>
                <a:latin typeface="Arial" charset="0"/>
              </a:rPr>
              <a:t>Fluidos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2060"/>
                </a:solidFill>
                <a:latin typeface="Arial" charset="0"/>
              </a:rPr>
              <a:t> Automática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2060"/>
                </a:solidFill>
                <a:latin typeface="Arial" charset="0"/>
              </a:rPr>
              <a:t>Termotecnia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2060"/>
                </a:solidFill>
                <a:latin typeface="Arial" charset="0"/>
              </a:rPr>
              <a:t> Eléctrica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2060"/>
                </a:solidFill>
                <a:latin typeface="Arial" charset="0"/>
              </a:rPr>
              <a:t> Resistencia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2060"/>
                </a:solidFill>
                <a:latin typeface="Arial" charset="0"/>
              </a:rPr>
              <a:t> Mecánica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2060"/>
                </a:solidFill>
                <a:latin typeface="Arial" charset="0"/>
              </a:rPr>
              <a:t>Fabricación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2060"/>
                </a:solidFill>
                <a:latin typeface="Arial" charset="0"/>
              </a:rPr>
              <a:t>Teoría de Máquinas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2060"/>
                </a:solidFill>
                <a:latin typeface="Arial" charset="0"/>
              </a:rPr>
              <a:t>Oficina Técnica</a:t>
            </a:r>
          </a:p>
        </p:txBody>
      </p:sp>
      <p:sp>
        <p:nvSpPr>
          <p:cNvPr id="20" name="19 Rectángulo redondeado"/>
          <p:cNvSpPr/>
          <p:nvPr/>
        </p:nvSpPr>
        <p:spPr bwMode="auto">
          <a:xfrm>
            <a:off x="4209662" y="703208"/>
            <a:ext cx="2110090" cy="5400001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2060"/>
                </a:solidFill>
                <a:latin typeface="Arial" charset="0"/>
              </a:rPr>
              <a:t>TECNOLOGÍA ESPECÍFICA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2060"/>
                </a:solidFill>
                <a:latin typeface="Arial" charset="0"/>
              </a:rPr>
              <a:t>(72 créditos)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100" b="1" dirty="0">
              <a:solidFill>
                <a:srgbClr val="002060"/>
              </a:solidFill>
              <a:latin typeface="Arial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00305E"/>
                </a:solidFill>
                <a:latin typeface="Arial" charset="0"/>
              </a:rPr>
              <a:t>Electrónica A y D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00305E"/>
                </a:solidFill>
                <a:latin typeface="Arial" charset="0"/>
              </a:rPr>
              <a:t>Informática I Circuitos integrados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00305E"/>
                </a:solidFill>
                <a:latin typeface="Arial" charset="0"/>
              </a:rPr>
              <a:t>Automatización I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00305E"/>
                </a:solidFill>
                <a:latin typeface="Arial" charset="0"/>
              </a:rPr>
              <a:t>Instrumentación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00305E"/>
                </a:solidFill>
                <a:latin typeface="Arial" charset="0"/>
              </a:rPr>
              <a:t>Máquinas Eléctricas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00305E"/>
                </a:solidFill>
                <a:latin typeface="Arial" charset="0"/>
              </a:rPr>
              <a:t>Regulación </a:t>
            </a:r>
            <a:r>
              <a:rPr lang="es-ES" sz="1100" b="1" dirty="0" err="1">
                <a:solidFill>
                  <a:srgbClr val="00305E"/>
                </a:solidFill>
                <a:latin typeface="Arial" charset="0"/>
              </a:rPr>
              <a:t>Aut</a:t>
            </a:r>
            <a:r>
              <a:rPr lang="es-ES" sz="1100" b="1" dirty="0">
                <a:solidFill>
                  <a:srgbClr val="00305E"/>
                </a:solidFill>
                <a:latin typeface="Arial" charset="0"/>
              </a:rPr>
              <a:t>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00305E"/>
                </a:solidFill>
                <a:latin typeface="Arial" charset="0"/>
              </a:rPr>
              <a:t>Energía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00305E"/>
                </a:solidFill>
                <a:latin typeface="Arial" charset="0"/>
              </a:rPr>
              <a:t>Instalaciones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00305E"/>
                </a:solidFill>
                <a:latin typeface="Arial" charset="0"/>
              </a:rPr>
              <a:t>Transporte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00305E"/>
                </a:solidFill>
                <a:latin typeface="Arial" charset="0"/>
              </a:rPr>
              <a:t>Mecánica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00305E"/>
                </a:solidFill>
                <a:latin typeface="Arial" charset="0"/>
              </a:rPr>
              <a:t>Estructuras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00305E"/>
                </a:solidFill>
                <a:latin typeface="Arial" charset="0"/>
              </a:rPr>
              <a:t>Motores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002060"/>
                </a:solidFill>
                <a:latin typeface="Arial" charset="0"/>
              </a:rPr>
              <a:t>Diseño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002060"/>
                </a:solidFill>
                <a:latin typeface="Arial" charset="0"/>
              </a:rPr>
              <a:t>Ergonom</a:t>
            </a:r>
            <a:r>
              <a:rPr lang="es-ES" sz="1100" b="1" dirty="0">
                <a:solidFill>
                  <a:srgbClr val="00305E"/>
                </a:solidFill>
                <a:latin typeface="Arial" charset="0"/>
              </a:rPr>
              <a:t>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100" b="1" dirty="0" err="1">
                <a:solidFill>
                  <a:srgbClr val="00305E"/>
                </a:solidFill>
                <a:latin typeface="Arial" charset="0"/>
              </a:rPr>
              <a:t>Ecodiseño</a:t>
            </a:r>
            <a:endParaRPr lang="es-ES" sz="1100" b="1" dirty="0">
              <a:solidFill>
                <a:srgbClr val="00305E"/>
              </a:solidFill>
              <a:latin typeface="Arial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00305E"/>
                </a:solidFill>
                <a:latin typeface="Arial" charset="0"/>
              </a:rPr>
              <a:t>Metrología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00305E"/>
                </a:solidFill>
                <a:latin typeface="Arial" charset="0"/>
              </a:rPr>
              <a:t>Diseño Mecánico</a:t>
            </a:r>
            <a:endParaRPr lang="es-ES" sz="11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5" name="34 Rectángulo redondeado"/>
          <p:cNvSpPr/>
          <p:nvPr/>
        </p:nvSpPr>
        <p:spPr bwMode="auto">
          <a:xfrm>
            <a:off x="6493608" y="670623"/>
            <a:ext cx="1605393" cy="54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2060"/>
                </a:solidFill>
                <a:latin typeface="Arial" charset="0"/>
              </a:rPr>
              <a:t>OPTATIVAS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2060"/>
                </a:solidFill>
                <a:latin typeface="Arial" charset="0"/>
              </a:rPr>
              <a:t>(30 créditos)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b="1" dirty="0">
              <a:solidFill>
                <a:srgbClr val="002060"/>
              </a:solidFill>
              <a:latin typeface="Arial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002060"/>
                </a:solidFill>
                <a:latin typeface="Arial" charset="0"/>
              </a:rPr>
              <a:t>Ingeniería de Control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002060"/>
                </a:solidFill>
                <a:latin typeface="Arial" charset="0"/>
              </a:rPr>
              <a:t>Mantenimiento Industrial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002060"/>
                </a:solidFill>
                <a:latin typeface="Arial" charset="0"/>
              </a:rPr>
              <a:t>Programación de robots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002060"/>
                </a:solidFill>
                <a:latin typeface="Arial" charset="0"/>
              </a:rPr>
              <a:t>Renovables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002060"/>
                </a:solidFill>
                <a:latin typeface="Arial" charset="0"/>
              </a:rPr>
              <a:t>Iluminación y Domótica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002060"/>
                </a:solidFill>
                <a:latin typeface="Arial" charset="0"/>
              </a:rPr>
              <a:t>Inglés aplicado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002060"/>
                </a:solidFill>
                <a:latin typeface="Arial" charset="0"/>
              </a:rPr>
              <a:t>Diseño y Análisis Estructural Asistido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002060"/>
                </a:solidFill>
                <a:latin typeface="Arial" charset="0"/>
              </a:rPr>
              <a:t>Administración Operaciones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002060"/>
                </a:solidFill>
                <a:latin typeface="Arial" charset="0"/>
              </a:rPr>
              <a:t>Soldadura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002060"/>
                </a:solidFill>
                <a:latin typeface="Arial" charset="0"/>
              </a:rPr>
              <a:t>Seguridad y Salud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002060"/>
                </a:solidFill>
                <a:latin typeface="Arial" charset="0"/>
              </a:rPr>
              <a:t>Suelo y cimentaciones </a:t>
            </a:r>
          </a:p>
        </p:txBody>
      </p:sp>
      <p:sp>
        <p:nvSpPr>
          <p:cNvPr id="36" name="35 Rectángulo redondeado"/>
          <p:cNvSpPr/>
          <p:nvPr/>
        </p:nvSpPr>
        <p:spPr bwMode="auto">
          <a:xfrm rot="-5400000">
            <a:off x="7128284" y="3198062"/>
            <a:ext cx="2736304" cy="648072"/>
          </a:xfrm>
          <a:prstGeom prst="round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2060"/>
                </a:solidFill>
                <a:latin typeface="Arial" charset="0"/>
              </a:rPr>
              <a:t>TRABAJO   FIN   DE  GRADO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2060"/>
                </a:solidFill>
                <a:latin typeface="Arial" charset="0"/>
              </a:rPr>
              <a:t>(12 créditos)</a:t>
            </a:r>
          </a:p>
        </p:txBody>
      </p:sp>
      <p:sp>
        <p:nvSpPr>
          <p:cNvPr id="24" name="23 Rectángulo redondeado"/>
          <p:cNvSpPr/>
          <p:nvPr/>
        </p:nvSpPr>
        <p:spPr bwMode="auto">
          <a:xfrm>
            <a:off x="2339752" y="116632"/>
            <a:ext cx="5112568" cy="432048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Arial" charset="0"/>
              </a:rPr>
              <a:t>PLANES    DE    ESTUDIO  DE  GRADO</a:t>
            </a:r>
          </a:p>
        </p:txBody>
      </p:sp>
      <p:pic>
        <p:nvPicPr>
          <p:cNvPr id="174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96050"/>
            <a:ext cx="9001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17 Rectángulo redondeado"/>
          <p:cNvSpPr/>
          <p:nvPr/>
        </p:nvSpPr>
        <p:spPr bwMode="auto">
          <a:xfrm>
            <a:off x="1643042" y="6237312"/>
            <a:ext cx="5929354" cy="360040"/>
          </a:xfrm>
          <a:prstGeom prst="round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bg1"/>
                </a:solidFill>
                <a:latin typeface="Arial" charset="0"/>
              </a:rPr>
              <a:t>240 créditos ECTS</a:t>
            </a:r>
            <a:endParaRPr lang="es-ES" sz="20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465" y="12060"/>
            <a:ext cx="794813" cy="66868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347BA-0DA3-4593-B331-F49EDCC3CA71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5" grpId="0" animBg="1"/>
      <p:bldP spid="36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lum bright="70000" contrast="-70000"/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" y="866775"/>
            <a:ext cx="9144000" cy="5143500"/>
          </a:xfrm>
          <a:prstGeom prst="rect">
            <a:avLst/>
          </a:prstGeom>
        </p:spPr>
      </p:pic>
      <p:sp>
        <p:nvSpPr>
          <p:cNvPr id="2" name="Recortar rectángulo de esquina sencilla 1"/>
          <p:cNvSpPr/>
          <p:nvPr/>
        </p:nvSpPr>
        <p:spPr>
          <a:xfrm>
            <a:off x="819150" y="2171700"/>
            <a:ext cx="1485900" cy="3238855"/>
          </a:xfrm>
          <a:prstGeom prst="snip1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reflection stA="28000" endPos="24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ortar rectángulo de esquina sencilla 5"/>
          <p:cNvSpPr/>
          <p:nvPr/>
        </p:nvSpPr>
        <p:spPr>
          <a:xfrm>
            <a:off x="2447925" y="1838325"/>
            <a:ext cx="1485900" cy="3572230"/>
          </a:xfrm>
          <a:prstGeom prst="snip1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reflection stA="28000" endPos="24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739477" y="3434118"/>
            <a:ext cx="1645247" cy="59596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100" dirty="0">
                <a:solidFill>
                  <a:schemeClr val="bg1"/>
                </a:solidFill>
                <a:latin typeface="Helvetica Neue Light"/>
                <a:ea typeface="Helvetica Neue Thin" charset="0"/>
                <a:cs typeface="Helvetica Neue Thin" charset="0"/>
              </a:rPr>
              <a:t>Básico</a:t>
            </a:r>
            <a:endParaRPr lang="es-ES_tradnl" sz="2100" dirty="0">
              <a:solidFill>
                <a:schemeClr val="bg1"/>
              </a:solidFill>
              <a:latin typeface="Helvetica Neue Light"/>
              <a:ea typeface="Helvetica Neue Thin" charset="0"/>
              <a:cs typeface="Helvetica Neue Thin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464398" y="2959747"/>
            <a:ext cx="1472006" cy="59596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chemeClr val="bg1"/>
                </a:solidFill>
                <a:latin typeface="Helvetica Neue Light"/>
                <a:ea typeface="Helvetica Neue Thin" charset="0"/>
                <a:cs typeface="Helvetica Neue Thin" charset="0"/>
              </a:rPr>
              <a:t>Obligatorias</a:t>
            </a:r>
            <a:endParaRPr lang="es-ES_tradnl" sz="1800" dirty="0">
              <a:solidFill>
                <a:schemeClr val="bg1"/>
              </a:solidFill>
              <a:latin typeface="Helvetica Neue Light"/>
              <a:ea typeface="Helvetica Neue Thin" charset="0"/>
              <a:cs typeface="Helvetica Neue Thin" charset="0"/>
            </a:endParaRPr>
          </a:p>
        </p:txBody>
      </p:sp>
      <p:sp>
        <p:nvSpPr>
          <p:cNvPr id="15" name="Recortar rectángulo de esquina sencilla 14"/>
          <p:cNvSpPr/>
          <p:nvPr/>
        </p:nvSpPr>
        <p:spPr>
          <a:xfrm>
            <a:off x="4079279" y="1802851"/>
            <a:ext cx="1485900" cy="440323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reflection stA="28000" endPos="24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Recortar rectángulo de esquina sencilla 15"/>
          <p:cNvSpPr/>
          <p:nvPr/>
        </p:nvSpPr>
        <p:spPr>
          <a:xfrm>
            <a:off x="4079279" y="3286658"/>
            <a:ext cx="1485900" cy="478599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reflection stA="28000" endPos="24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Recortar rectángulo de esquina sencilla 18"/>
          <p:cNvSpPr/>
          <p:nvPr/>
        </p:nvSpPr>
        <p:spPr>
          <a:xfrm>
            <a:off x="4074122" y="3808381"/>
            <a:ext cx="1485900" cy="506621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reflection stA="28000" endPos="24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Recortar rectángulo de esquina sencilla 20"/>
          <p:cNvSpPr/>
          <p:nvPr/>
        </p:nvSpPr>
        <p:spPr>
          <a:xfrm>
            <a:off x="4074122" y="2778281"/>
            <a:ext cx="1485900" cy="459926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reflection stA="28000" endPos="24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ortar rectángulo de esquina sencilla 21"/>
          <p:cNvSpPr/>
          <p:nvPr/>
        </p:nvSpPr>
        <p:spPr>
          <a:xfrm>
            <a:off x="4079279" y="2295072"/>
            <a:ext cx="1485900" cy="440323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reflection stA="28000" endPos="24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Recortar rectángulo de esquina sencilla 23"/>
          <p:cNvSpPr/>
          <p:nvPr/>
        </p:nvSpPr>
        <p:spPr>
          <a:xfrm>
            <a:off x="4079279" y="4363452"/>
            <a:ext cx="1485900" cy="506621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reflection stA="28000" endPos="24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Recortar rectángulo de esquina sencilla 24"/>
          <p:cNvSpPr/>
          <p:nvPr/>
        </p:nvSpPr>
        <p:spPr>
          <a:xfrm>
            <a:off x="4074122" y="4903933"/>
            <a:ext cx="1485900" cy="506621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reflection stA="28000" endPos="24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ortar rectángulo de esquina sencilla 25"/>
          <p:cNvSpPr/>
          <p:nvPr/>
        </p:nvSpPr>
        <p:spPr>
          <a:xfrm>
            <a:off x="4074122" y="1322990"/>
            <a:ext cx="1485900" cy="440323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reflection stA="28000" endPos="24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4067944" y="914400"/>
            <a:ext cx="1628775" cy="430565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dirty="0">
              <a:solidFill>
                <a:schemeClr val="bg1"/>
              </a:solidFill>
              <a:latin typeface="Helvetica Neue Light"/>
              <a:ea typeface="Helvetica Neue Thin" charset="0"/>
              <a:cs typeface="Helvetica Neue Thin" charset="0"/>
            </a:endParaRPr>
          </a:p>
          <a:p>
            <a:pPr algn="l"/>
            <a:r>
              <a:rPr lang="es-ES" sz="1800" dirty="0">
                <a:solidFill>
                  <a:schemeClr val="bg1"/>
                </a:solidFill>
                <a:latin typeface="Helvetica Neue Light"/>
                <a:ea typeface="Helvetica Neue Thin" charset="0"/>
                <a:cs typeface="Helvetica Neue Thin" charset="0"/>
              </a:rPr>
              <a:t>Mecánica</a:t>
            </a:r>
          </a:p>
          <a:p>
            <a:pPr algn="l"/>
            <a:endParaRPr lang="es-ES" sz="1800" dirty="0">
              <a:solidFill>
                <a:schemeClr val="bg1"/>
              </a:solidFill>
              <a:latin typeface="Helvetica Neue Light"/>
              <a:ea typeface="Helvetica Neue Thin" charset="0"/>
              <a:cs typeface="Helvetica Neue Thin" charset="0"/>
            </a:endParaRPr>
          </a:p>
          <a:p>
            <a:pPr algn="l"/>
            <a:r>
              <a:rPr lang="es-ES" sz="1800" dirty="0">
                <a:solidFill>
                  <a:schemeClr val="bg1"/>
                </a:solidFill>
                <a:latin typeface="Helvetica Neue Light"/>
                <a:ea typeface="Helvetica Neue Thin" charset="0"/>
                <a:cs typeface="Helvetica Neue Thin" charset="0"/>
              </a:rPr>
              <a:t>Diseño</a:t>
            </a:r>
          </a:p>
          <a:p>
            <a:pPr algn="l"/>
            <a:endParaRPr lang="es-ES" sz="1800" dirty="0">
              <a:solidFill>
                <a:schemeClr val="bg1"/>
              </a:solidFill>
              <a:latin typeface="Helvetica Neue Light"/>
              <a:ea typeface="Helvetica Neue Thin" charset="0"/>
              <a:cs typeface="Helvetica Neue Thin" charset="0"/>
            </a:endParaRPr>
          </a:p>
          <a:p>
            <a:pPr algn="l"/>
            <a:r>
              <a:rPr lang="es-ES" sz="1800" dirty="0">
                <a:solidFill>
                  <a:schemeClr val="bg1"/>
                </a:solidFill>
                <a:latin typeface="Helvetica Neue Light"/>
                <a:ea typeface="Helvetica Neue Thin" charset="0"/>
                <a:cs typeface="Helvetica Neue Thin" charset="0"/>
              </a:rPr>
              <a:t>Eléctrica</a:t>
            </a:r>
          </a:p>
          <a:p>
            <a:pPr algn="l"/>
            <a:endParaRPr lang="es-ES" sz="1800" dirty="0">
              <a:solidFill>
                <a:schemeClr val="bg1"/>
              </a:solidFill>
              <a:latin typeface="Helvetica Neue Light"/>
              <a:ea typeface="Helvetica Neue Thin" charset="0"/>
              <a:cs typeface="Helvetica Neue Thin" charset="0"/>
            </a:endParaRPr>
          </a:p>
          <a:p>
            <a:pPr algn="l"/>
            <a:r>
              <a:rPr lang="es-ES" sz="1800" dirty="0">
                <a:solidFill>
                  <a:schemeClr val="bg1"/>
                </a:solidFill>
                <a:latin typeface="Helvetica Neue Light"/>
                <a:ea typeface="Helvetica Neue Thin" charset="0"/>
                <a:cs typeface="Helvetica Neue Thin" charset="0"/>
              </a:rPr>
              <a:t>Electrónica</a:t>
            </a:r>
          </a:p>
          <a:p>
            <a:pPr algn="l"/>
            <a:endParaRPr lang="es-ES" sz="1800" dirty="0">
              <a:solidFill>
                <a:schemeClr val="bg1"/>
              </a:solidFill>
              <a:latin typeface="Helvetica Neue Light"/>
              <a:ea typeface="Helvetica Neue Thin" charset="0"/>
              <a:cs typeface="Helvetica Neue Thin" charset="0"/>
            </a:endParaRPr>
          </a:p>
          <a:p>
            <a:pPr algn="l"/>
            <a:r>
              <a:rPr lang="es-ES" sz="1800" dirty="0">
                <a:solidFill>
                  <a:schemeClr val="bg1"/>
                </a:solidFill>
                <a:latin typeface="Helvetica Neue Light"/>
                <a:ea typeface="Helvetica Neue Thin" charset="0"/>
                <a:cs typeface="Helvetica Neue Thin" charset="0"/>
              </a:rPr>
              <a:t>Tecnologías</a:t>
            </a:r>
          </a:p>
          <a:p>
            <a:pPr algn="l"/>
            <a:endParaRPr lang="es-ES" sz="1800" dirty="0">
              <a:solidFill>
                <a:schemeClr val="bg1"/>
              </a:solidFill>
              <a:latin typeface="Helvetica Neue Light"/>
              <a:ea typeface="Helvetica Neue Thin" charset="0"/>
              <a:cs typeface="Helvetica Neue Thin" charset="0"/>
            </a:endParaRPr>
          </a:p>
          <a:p>
            <a:pPr algn="l"/>
            <a:r>
              <a:rPr lang="es-ES" sz="1800" dirty="0">
                <a:solidFill>
                  <a:schemeClr val="bg1"/>
                </a:solidFill>
                <a:latin typeface="Helvetica Neue Light"/>
                <a:ea typeface="Helvetica Neue Thin" charset="0"/>
                <a:cs typeface="Helvetica Neue Thin" charset="0"/>
              </a:rPr>
              <a:t>Energía</a:t>
            </a:r>
          </a:p>
          <a:p>
            <a:pPr algn="l"/>
            <a:endParaRPr lang="es-ES" sz="1800" dirty="0">
              <a:solidFill>
                <a:schemeClr val="bg1"/>
              </a:solidFill>
              <a:latin typeface="Helvetica Neue Light"/>
              <a:ea typeface="Helvetica Neue Thin" charset="0"/>
              <a:cs typeface="Helvetica Neue Thin" charset="0"/>
            </a:endParaRPr>
          </a:p>
          <a:p>
            <a:pPr algn="l"/>
            <a:r>
              <a:rPr lang="es-ES" sz="1800" dirty="0">
                <a:solidFill>
                  <a:schemeClr val="bg1"/>
                </a:solidFill>
                <a:latin typeface="Helvetica Neue Light"/>
                <a:ea typeface="Helvetica Neue Thin" charset="0"/>
                <a:cs typeface="Helvetica Neue Thin" charset="0"/>
              </a:rPr>
              <a:t>Organización</a:t>
            </a:r>
          </a:p>
          <a:p>
            <a:pPr algn="l"/>
            <a:endParaRPr lang="es-ES" sz="1800" dirty="0">
              <a:solidFill>
                <a:schemeClr val="bg1"/>
              </a:solidFill>
              <a:latin typeface="Helvetica Neue Light"/>
              <a:ea typeface="Helvetica Neue Thin" charset="0"/>
              <a:cs typeface="Helvetica Neue Thin" charset="0"/>
            </a:endParaRPr>
          </a:p>
          <a:p>
            <a:pPr algn="l"/>
            <a:r>
              <a:rPr lang="es-ES" sz="1800" dirty="0">
                <a:solidFill>
                  <a:schemeClr val="bg1"/>
                </a:solidFill>
                <a:latin typeface="Helvetica Neue Light"/>
                <a:ea typeface="Helvetica Neue Thin" charset="0"/>
                <a:cs typeface="Helvetica Neue Thin" charset="0"/>
              </a:rPr>
              <a:t>Robótica</a:t>
            </a:r>
            <a:endParaRPr lang="es-ES_tradnl" sz="1800" dirty="0">
              <a:solidFill>
                <a:schemeClr val="bg1"/>
              </a:solidFill>
              <a:latin typeface="Helvetica Neue Light"/>
              <a:ea typeface="Helvetica Neue Thin" charset="0"/>
              <a:cs typeface="Helvetica Neue Thin" charset="0"/>
            </a:endParaRPr>
          </a:p>
        </p:txBody>
      </p:sp>
      <p:sp>
        <p:nvSpPr>
          <p:cNvPr id="30" name="Recortar rectángulo de esquina sencilla 29"/>
          <p:cNvSpPr/>
          <p:nvPr/>
        </p:nvSpPr>
        <p:spPr>
          <a:xfrm>
            <a:off x="5765204" y="1812376"/>
            <a:ext cx="1485900" cy="440323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reflection stA="28000" endPos="24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ortar rectángulo de esquina sencilla 30"/>
          <p:cNvSpPr/>
          <p:nvPr/>
        </p:nvSpPr>
        <p:spPr>
          <a:xfrm>
            <a:off x="5765204" y="3296183"/>
            <a:ext cx="1485900" cy="478599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reflection stA="28000" endPos="24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Recortar rectángulo de esquina sencilla 31"/>
          <p:cNvSpPr/>
          <p:nvPr/>
        </p:nvSpPr>
        <p:spPr>
          <a:xfrm>
            <a:off x="5760047" y="3817906"/>
            <a:ext cx="1485900" cy="506621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reflection stA="28000" endPos="24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3" name="Recortar rectángulo de esquina sencilla 32"/>
          <p:cNvSpPr/>
          <p:nvPr/>
        </p:nvSpPr>
        <p:spPr>
          <a:xfrm>
            <a:off x="5760047" y="2787806"/>
            <a:ext cx="1485900" cy="459926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reflection stA="28000" endPos="24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4" name="Recortar rectángulo de esquina sencilla 33"/>
          <p:cNvSpPr/>
          <p:nvPr/>
        </p:nvSpPr>
        <p:spPr>
          <a:xfrm>
            <a:off x="5765204" y="2304597"/>
            <a:ext cx="1485900" cy="440323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reflection stA="28000" endPos="24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Recortar rectángulo de esquina sencilla 34"/>
          <p:cNvSpPr/>
          <p:nvPr/>
        </p:nvSpPr>
        <p:spPr>
          <a:xfrm>
            <a:off x="5765204" y="4372977"/>
            <a:ext cx="1485900" cy="506621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reflection stA="28000" endPos="24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6" name="Recortar rectángulo de esquina sencilla 35"/>
          <p:cNvSpPr/>
          <p:nvPr/>
        </p:nvSpPr>
        <p:spPr>
          <a:xfrm>
            <a:off x="5760047" y="4913458"/>
            <a:ext cx="1485900" cy="506621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reflection stA="28000" endPos="24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7" name="Recortar rectángulo de esquina sencilla 36"/>
          <p:cNvSpPr/>
          <p:nvPr/>
        </p:nvSpPr>
        <p:spPr>
          <a:xfrm>
            <a:off x="5760047" y="1313012"/>
            <a:ext cx="1485900" cy="440323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reflection stA="28000" endPos="24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5724128" y="923925"/>
            <a:ext cx="1628775" cy="430565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dirty="0">
              <a:solidFill>
                <a:schemeClr val="bg1"/>
              </a:solidFill>
              <a:latin typeface="Helvetica Neue Light"/>
              <a:ea typeface="Helvetica Neue Thin" charset="0"/>
              <a:cs typeface="Helvetica Neue Thin" charset="0"/>
            </a:endParaRPr>
          </a:p>
          <a:p>
            <a:pPr algn="l"/>
            <a:r>
              <a:rPr lang="es-ES" sz="1800" dirty="0">
                <a:solidFill>
                  <a:schemeClr val="bg1"/>
                </a:solidFill>
                <a:latin typeface="Helvetica Neue Light"/>
                <a:ea typeface="Helvetica Neue Thin" charset="0"/>
                <a:cs typeface="Helvetica Neue Thin" charset="0"/>
              </a:rPr>
              <a:t>Mecánica</a:t>
            </a:r>
          </a:p>
          <a:p>
            <a:pPr algn="l"/>
            <a:endParaRPr lang="es-ES" sz="1800" dirty="0">
              <a:solidFill>
                <a:schemeClr val="bg1"/>
              </a:solidFill>
              <a:latin typeface="Helvetica Neue Light"/>
              <a:ea typeface="Helvetica Neue Thin" charset="0"/>
              <a:cs typeface="Helvetica Neue Thin" charset="0"/>
            </a:endParaRPr>
          </a:p>
          <a:p>
            <a:pPr algn="l"/>
            <a:r>
              <a:rPr lang="es-ES" sz="1800" dirty="0">
                <a:solidFill>
                  <a:schemeClr val="bg1"/>
                </a:solidFill>
                <a:latin typeface="Helvetica Neue Light"/>
                <a:ea typeface="Helvetica Neue Thin" charset="0"/>
                <a:cs typeface="Helvetica Neue Thin" charset="0"/>
              </a:rPr>
              <a:t>Diseño</a:t>
            </a:r>
          </a:p>
          <a:p>
            <a:pPr algn="l"/>
            <a:endParaRPr lang="es-ES" sz="1800" dirty="0">
              <a:solidFill>
                <a:schemeClr val="bg1"/>
              </a:solidFill>
              <a:latin typeface="Helvetica Neue Light"/>
              <a:ea typeface="Helvetica Neue Thin" charset="0"/>
              <a:cs typeface="Helvetica Neue Thin" charset="0"/>
            </a:endParaRPr>
          </a:p>
          <a:p>
            <a:pPr algn="l"/>
            <a:r>
              <a:rPr lang="es-ES" sz="1800" dirty="0">
                <a:solidFill>
                  <a:schemeClr val="bg1"/>
                </a:solidFill>
                <a:latin typeface="Helvetica Neue Light"/>
                <a:ea typeface="Helvetica Neue Thin" charset="0"/>
                <a:cs typeface="Helvetica Neue Thin" charset="0"/>
              </a:rPr>
              <a:t>Eléctrica</a:t>
            </a:r>
          </a:p>
          <a:p>
            <a:pPr algn="l"/>
            <a:endParaRPr lang="es-ES" sz="1800" dirty="0">
              <a:solidFill>
                <a:schemeClr val="bg1"/>
              </a:solidFill>
              <a:latin typeface="Helvetica Neue Light"/>
              <a:ea typeface="Helvetica Neue Thin" charset="0"/>
              <a:cs typeface="Helvetica Neue Thin" charset="0"/>
            </a:endParaRPr>
          </a:p>
          <a:p>
            <a:pPr algn="l"/>
            <a:r>
              <a:rPr lang="es-ES" sz="1800" dirty="0">
                <a:solidFill>
                  <a:schemeClr val="bg1"/>
                </a:solidFill>
                <a:latin typeface="Helvetica Neue Light"/>
                <a:ea typeface="Helvetica Neue Thin" charset="0"/>
                <a:cs typeface="Helvetica Neue Thin" charset="0"/>
              </a:rPr>
              <a:t>Electrónica</a:t>
            </a:r>
          </a:p>
          <a:p>
            <a:pPr algn="l"/>
            <a:endParaRPr lang="es-ES" sz="1800" dirty="0">
              <a:solidFill>
                <a:schemeClr val="bg1"/>
              </a:solidFill>
              <a:latin typeface="Helvetica Neue Light"/>
              <a:ea typeface="Helvetica Neue Thin" charset="0"/>
              <a:cs typeface="Helvetica Neue Thin" charset="0"/>
            </a:endParaRPr>
          </a:p>
          <a:p>
            <a:pPr algn="l"/>
            <a:r>
              <a:rPr lang="es-ES" sz="1800" dirty="0">
                <a:solidFill>
                  <a:schemeClr val="bg1"/>
                </a:solidFill>
                <a:latin typeface="Helvetica Neue Light"/>
                <a:ea typeface="Helvetica Neue Thin" charset="0"/>
                <a:cs typeface="Helvetica Neue Thin" charset="0"/>
              </a:rPr>
              <a:t>Tecnologías</a:t>
            </a:r>
          </a:p>
          <a:p>
            <a:pPr algn="l"/>
            <a:endParaRPr lang="es-ES" sz="1800" dirty="0">
              <a:solidFill>
                <a:schemeClr val="bg1"/>
              </a:solidFill>
              <a:latin typeface="Helvetica Neue Light"/>
              <a:ea typeface="Helvetica Neue Thin" charset="0"/>
              <a:cs typeface="Helvetica Neue Thin" charset="0"/>
            </a:endParaRPr>
          </a:p>
          <a:p>
            <a:pPr algn="l"/>
            <a:r>
              <a:rPr lang="es-ES" sz="1800" dirty="0">
                <a:solidFill>
                  <a:schemeClr val="bg1"/>
                </a:solidFill>
                <a:latin typeface="Helvetica Neue Light"/>
                <a:ea typeface="Helvetica Neue Thin" charset="0"/>
                <a:cs typeface="Helvetica Neue Thin" charset="0"/>
              </a:rPr>
              <a:t>Energía</a:t>
            </a:r>
          </a:p>
          <a:p>
            <a:pPr algn="l"/>
            <a:endParaRPr lang="es-ES" sz="1800" dirty="0">
              <a:solidFill>
                <a:schemeClr val="bg1"/>
              </a:solidFill>
              <a:latin typeface="Helvetica Neue Light"/>
              <a:ea typeface="Helvetica Neue Thin" charset="0"/>
              <a:cs typeface="Helvetica Neue Thin" charset="0"/>
            </a:endParaRPr>
          </a:p>
          <a:p>
            <a:pPr algn="l"/>
            <a:r>
              <a:rPr lang="es-ES" sz="1800" dirty="0">
                <a:solidFill>
                  <a:schemeClr val="bg1"/>
                </a:solidFill>
                <a:latin typeface="Helvetica Neue Light"/>
                <a:ea typeface="Helvetica Neue Thin" charset="0"/>
                <a:cs typeface="Helvetica Neue Thin" charset="0"/>
              </a:rPr>
              <a:t>Organización</a:t>
            </a:r>
          </a:p>
          <a:p>
            <a:pPr algn="l"/>
            <a:endParaRPr lang="es-ES" sz="1800" dirty="0">
              <a:solidFill>
                <a:schemeClr val="bg1"/>
              </a:solidFill>
              <a:latin typeface="Helvetica Neue Light"/>
              <a:ea typeface="Helvetica Neue Thin" charset="0"/>
              <a:cs typeface="Helvetica Neue Thin" charset="0"/>
            </a:endParaRPr>
          </a:p>
          <a:p>
            <a:pPr algn="l"/>
            <a:r>
              <a:rPr lang="es-ES" sz="1800" dirty="0">
                <a:solidFill>
                  <a:schemeClr val="bg1"/>
                </a:solidFill>
                <a:latin typeface="Helvetica Neue Light"/>
                <a:ea typeface="Helvetica Neue Thin" charset="0"/>
                <a:cs typeface="Helvetica Neue Thin" charset="0"/>
              </a:rPr>
              <a:t>Robótica</a:t>
            </a:r>
            <a:endParaRPr lang="es-ES_tradnl" sz="1800" dirty="0">
              <a:solidFill>
                <a:schemeClr val="bg1"/>
              </a:solidFill>
              <a:latin typeface="Helvetica Neue Light"/>
              <a:ea typeface="Helvetica Neue Thin" charset="0"/>
              <a:cs typeface="Helvetica Neue Thin" charset="0"/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659803" y="1147497"/>
            <a:ext cx="1645247" cy="59596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700" dirty="0">
                <a:latin typeface="Helvetica Neue Light"/>
                <a:ea typeface="Helvetica Neue Thin" charset="0"/>
                <a:cs typeface="Helvetica Neue Thin" charset="0"/>
              </a:rPr>
              <a:t>1</a:t>
            </a:r>
            <a:endParaRPr lang="es-ES_tradnl" sz="2700" dirty="0">
              <a:latin typeface="Helvetica Neue Light"/>
              <a:ea typeface="Helvetica Neue Thin" charset="0"/>
              <a:cs typeface="Helvetica Neue Thin" charset="0"/>
            </a:endParaRPr>
          </a:p>
        </p:txBody>
      </p:sp>
      <p:sp>
        <p:nvSpPr>
          <p:cNvPr id="40" name="Título 1"/>
          <p:cNvSpPr txBox="1">
            <a:spLocks/>
          </p:cNvSpPr>
          <p:nvPr/>
        </p:nvSpPr>
        <p:spPr>
          <a:xfrm>
            <a:off x="2328862" y="980427"/>
            <a:ext cx="1645247" cy="59596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700" dirty="0">
                <a:latin typeface="Helvetica Neue Light"/>
                <a:ea typeface="Helvetica Neue Thin" charset="0"/>
                <a:cs typeface="Helvetica Neue Thin" charset="0"/>
              </a:rPr>
              <a:t>2</a:t>
            </a:r>
            <a:endParaRPr lang="es-ES_tradnl" sz="2700" dirty="0">
              <a:latin typeface="Helvetica Neue Light"/>
              <a:ea typeface="Helvetica Neue Thin" charset="0"/>
              <a:cs typeface="Helvetica Neue Thin" charset="0"/>
            </a:endParaRPr>
          </a:p>
        </p:txBody>
      </p:sp>
      <p:sp>
        <p:nvSpPr>
          <p:cNvPr id="41" name="Título 1"/>
          <p:cNvSpPr txBox="1">
            <a:spLocks/>
          </p:cNvSpPr>
          <p:nvPr/>
        </p:nvSpPr>
        <p:spPr>
          <a:xfrm>
            <a:off x="3960216" y="681654"/>
            <a:ext cx="1645247" cy="59596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700" dirty="0">
                <a:latin typeface="Helvetica Neue Light"/>
                <a:ea typeface="Helvetica Neue Thin" charset="0"/>
                <a:cs typeface="Helvetica Neue Thin" charset="0"/>
              </a:rPr>
              <a:t>3</a:t>
            </a:r>
            <a:endParaRPr lang="es-ES_tradnl" sz="2700" dirty="0">
              <a:latin typeface="Helvetica Neue Light"/>
              <a:ea typeface="Helvetica Neue Thin" charset="0"/>
              <a:cs typeface="Helvetica Neue Thin" charset="0"/>
            </a:endParaRPr>
          </a:p>
        </p:txBody>
      </p:sp>
      <p:sp>
        <p:nvSpPr>
          <p:cNvPr id="42" name="Título 1"/>
          <p:cNvSpPr txBox="1">
            <a:spLocks/>
          </p:cNvSpPr>
          <p:nvPr/>
        </p:nvSpPr>
        <p:spPr>
          <a:xfrm>
            <a:off x="5646141" y="699378"/>
            <a:ext cx="1645247" cy="59596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700" dirty="0">
                <a:latin typeface="Helvetica Neue Light"/>
                <a:ea typeface="Helvetica Neue Thin" charset="0"/>
                <a:cs typeface="Helvetica Neue Thin" charset="0"/>
              </a:rPr>
              <a:t>4</a:t>
            </a:r>
            <a:endParaRPr lang="es-ES_tradnl" sz="2700" dirty="0">
              <a:latin typeface="Helvetica Neue Light"/>
              <a:ea typeface="Helvetica Neue Thin" charset="0"/>
              <a:cs typeface="Helvetica Neue Thin" charset="0"/>
            </a:endParaRPr>
          </a:p>
        </p:txBody>
      </p:sp>
      <p:sp>
        <p:nvSpPr>
          <p:cNvPr id="44" name="Recortar rectángulo de esquina sencilla 43"/>
          <p:cNvSpPr/>
          <p:nvPr/>
        </p:nvSpPr>
        <p:spPr>
          <a:xfrm>
            <a:off x="7471494" y="2788349"/>
            <a:ext cx="1092349" cy="1136495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>
            <a:reflection stA="28000" endPos="24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5" name="Recortar rectángulo de esquina sencilla 44"/>
          <p:cNvSpPr/>
          <p:nvPr/>
        </p:nvSpPr>
        <p:spPr>
          <a:xfrm>
            <a:off x="7478547" y="4282737"/>
            <a:ext cx="1092349" cy="1153133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>
            <a:reflection stA="28000" endPos="24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6" name="Recortar rectángulo de esquina sencilla 45"/>
          <p:cNvSpPr/>
          <p:nvPr/>
        </p:nvSpPr>
        <p:spPr>
          <a:xfrm>
            <a:off x="7453971" y="1332061"/>
            <a:ext cx="1092349" cy="1136495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>
            <a:reflection stA="28000" endPos="24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7" name="Título 1"/>
          <p:cNvSpPr txBox="1">
            <a:spLocks/>
          </p:cNvSpPr>
          <p:nvPr/>
        </p:nvSpPr>
        <p:spPr>
          <a:xfrm>
            <a:off x="7460259" y="4475504"/>
            <a:ext cx="1628775" cy="54788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500" dirty="0" err="1">
                <a:solidFill>
                  <a:schemeClr val="bg1"/>
                </a:solidFill>
                <a:latin typeface="Helvetica Neue Light"/>
                <a:ea typeface="Helvetica Neue Thin" charset="0"/>
                <a:cs typeface="Helvetica Neue Thin" charset="0"/>
              </a:rPr>
              <a:t>Elect</a:t>
            </a:r>
            <a:r>
              <a:rPr lang="es-ES_tradnl" sz="1500" dirty="0">
                <a:solidFill>
                  <a:schemeClr val="bg1"/>
                </a:solidFill>
                <a:latin typeface="Helvetica Neue Light"/>
                <a:ea typeface="Helvetica Neue Thin" charset="0"/>
                <a:cs typeface="Helvetica Neue Thin" charset="0"/>
              </a:rPr>
              <a:t> + </a:t>
            </a:r>
            <a:r>
              <a:rPr lang="es-ES_tradnl" sz="1500" dirty="0" err="1">
                <a:solidFill>
                  <a:schemeClr val="bg1"/>
                </a:solidFill>
                <a:latin typeface="Helvetica Neue Light"/>
                <a:ea typeface="Helvetica Neue Thin" charset="0"/>
                <a:cs typeface="Helvetica Neue Thin" charset="0"/>
              </a:rPr>
              <a:t>Elec</a:t>
            </a:r>
            <a:endParaRPr lang="es-ES_tradnl" sz="1500" dirty="0">
              <a:solidFill>
                <a:schemeClr val="bg1"/>
              </a:solidFill>
              <a:latin typeface="Helvetica Neue Light"/>
              <a:ea typeface="Helvetica Neue Thin" charset="0"/>
              <a:cs typeface="Helvetica Neue Thin" charset="0"/>
            </a:endParaRPr>
          </a:p>
        </p:txBody>
      </p:sp>
      <p:sp>
        <p:nvSpPr>
          <p:cNvPr id="48" name="Título 1"/>
          <p:cNvSpPr txBox="1">
            <a:spLocks/>
          </p:cNvSpPr>
          <p:nvPr/>
        </p:nvSpPr>
        <p:spPr>
          <a:xfrm>
            <a:off x="7519119" y="2970094"/>
            <a:ext cx="1628775" cy="54788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500" dirty="0" err="1">
                <a:solidFill>
                  <a:schemeClr val="bg1"/>
                </a:solidFill>
                <a:latin typeface="Helvetica Neue Light"/>
                <a:ea typeface="Helvetica Neue Thin" charset="0"/>
                <a:cs typeface="Helvetica Neue Thin" charset="0"/>
              </a:rPr>
              <a:t>Mec</a:t>
            </a:r>
            <a:r>
              <a:rPr lang="es-ES_tradnl" sz="1500" dirty="0">
                <a:solidFill>
                  <a:schemeClr val="bg1"/>
                </a:solidFill>
                <a:latin typeface="Helvetica Neue Light"/>
                <a:ea typeface="Helvetica Neue Thin" charset="0"/>
                <a:cs typeface="Helvetica Neue Thin" charset="0"/>
              </a:rPr>
              <a:t> + </a:t>
            </a:r>
            <a:r>
              <a:rPr lang="es-ES_tradnl" sz="1500" dirty="0" err="1">
                <a:solidFill>
                  <a:schemeClr val="bg1"/>
                </a:solidFill>
                <a:latin typeface="Helvetica Neue Light"/>
                <a:ea typeface="Helvetica Neue Thin" charset="0"/>
                <a:cs typeface="Helvetica Neue Thin" charset="0"/>
              </a:rPr>
              <a:t>Elec</a:t>
            </a:r>
            <a:endParaRPr lang="es-ES_tradnl" sz="1500" dirty="0">
              <a:solidFill>
                <a:schemeClr val="bg1"/>
              </a:solidFill>
              <a:latin typeface="Helvetica Neue Light"/>
              <a:ea typeface="Helvetica Neue Thin" charset="0"/>
              <a:cs typeface="Helvetica Neue Thin" charset="0"/>
            </a:endParaRPr>
          </a:p>
        </p:txBody>
      </p:sp>
      <p:sp>
        <p:nvSpPr>
          <p:cNvPr id="49" name="Título 1"/>
          <p:cNvSpPr txBox="1">
            <a:spLocks/>
          </p:cNvSpPr>
          <p:nvPr/>
        </p:nvSpPr>
        <p:spPr>
          <a:xfrm>
            <a:off x="7558745" y="1517579"/>
            <a:ext cx="1628775" cy="54788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500" dirty="0" err="1">
                <a:solidFill>
                  <a:schemeClr val="bg1"/>
                </a:solidFill>
                <a:latin typeface="Helvetica Neue Light"/>
                <a:ea typeface="Helvetica Neue Thin" charset="0"/>
                <a:cs typeface="Helvetica Neue Thin" charset="0"/>
              </a:rPr>
              <a:t>Mec</a:t>
            </a:r>
            <a:r>
              <a:rPr lang="es-ES_tradnl" sz="1500" dirty="0">
                <a:solidFill>
                  <a:schemeClr val="bg1"/>
                </a:solidFill>
                <a:latin typeface="Helvetica Neue Light"/>
                <a:ea typeface="Helvetica Neue Thin" charset="0"/>
                <a:cs typeface="Helvetica Neue Thin" charset="0"/>
              </a:rPr>
              <a:t> + </a:t>
            </a:r>
            <a:r>
              <a:rPr lang="es-ES_tradnl" sz="1500" dirty="0" err="1">
                <a:solidFill>
                  <a:schemeClr val="bg1"/>
                </a:solidFill>
                <a:latin typeface="Helvetica Neue Light"/>
                <a:ea typeface="Helvetica Neue Thin" charset="0"/>
                <a:cs typeface="Helvetica Neue Thin" charset="0"/>
              </a:rPr>
              <a:t>Dis</a:t>
            </a:r>
            <a:endParaRPr lang="es-ES_tradnl" sz="1500" dirty="0">
              <a:solidFill>
                <a:schemeClr val="bg1"/>
              </a:solidFill>
              <a:latin typeface="Helvetica Neue Light"/>
              <a:ea typeface="Helvetica Neue Thin" charset="0"/>
              <a:cs typeface="Helvetica Neue Thin" charset="0"/>
            </a:endParaRPr>
          </a:p>
        </p:txBody>
      </p:sp>
      <p:sp>
        <p:nvSpPr>
          <p:cNvPr id="50" name="Título 1"/>
          <p:cNvSpPr txBox="1">
            <a:spLocks/>
          </p:cNvSpPr>
          <p:nvPr/>
        </p:nvSpPr>
        <p:spPr>
          <a:xfrm>
            <a:off x="7103465" y="708110"/>
            <a:ext cx="1645247" cy="59596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700" dirty="0">
                <a:latin typeface="Helvetica Neue Light"/>
                <a:ea typeface="Helvetica Neue Thin" charset="0"/>
                <a:cs typeface="Helvetica Neue Thin" charset="0"/>
              </a:rPr>
              <a:t>5</a:t>
            </a:r>
            <a:endParaRPr lang="es-ES_tradnl" sz="2700" dirty="0">
              <a:latin typeface="Helvetica Neue Light"/>
              <a:ea typeface="Helvetica Neue Thin" charset="0"/>
              <a:cs typeface="Helvetica Neue Thin" charset="0"/>
            </a:endParaRPr>
          </a:p>
        </p:txBody>
      </p:sp>
      <p:sp>
        <p:nvSpPr>
          <p:cNvPr id="51" name="Título 1"/>
          <p:cNvSpPr txBox="1">
            <a:spLocks/>
          </p:cNvSpPr>
          <p:nvPr/>
        </p:nvSpPr>
        <p:spPr>
          <a:xfrm>
            <a:off x="3365798" y="5376216"/>
            <a:ext cx="1645247" cy="59596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100" dirty="0">
                <a:latin typeface="Helvetica Neue Light"/>
                <a:ea typeface="Helvetica Neue Thin" charset="0"/>
                <a:cs typeface="Helvetica Neue Thin" charset="0"/>
              </a:rPr>
              <a:t>240 ECTS</a:t>
            </a:r>
            <a:endParaRPr lang="es-ES_tradnl" sz="2100" dirty="0">
              <a:latin typeface="Helvetica Neue Light"/>
              <a:ea typeface="Helvetica Neue Thin" charset="0"/>
              <a:cs typeface="Helvetica Neue Thin" charset="0"/>
            </a:endParaRPr>
          </a:p>
        </p:txBody>
      </p:sp>
      <p:sp>
        <p:nvSpPr>
          <p:cNvPr id="4" name="Abrir corchete 3"/>
          <p:cNvSpPr/>
          <p:nvPr/>
        </p:nvSpPr>
        <p:spPr>
          <a:xfrm rot="16200000">
            <a:off x="3946050" y="2232614"/>
            <a:ext cx="138765" cy="6551911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2" name="Título 1"/>
          <p:cNvSpPr txBox="1">
            <a:spLocks/>
          </p:cNvSpPr>
          <p:nvPr/>
        </p:nvSpPr>
        <p:spPr>
          <a:xfrm>
            <a:off x="7198717" y="5395620"/>
            <a:ext cx="1645247" cy="59596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latin typeface="Helvetica Neue Light"/>
                <a:ea typeface="Helvetica Neue Thin" charset="0"/>
                <a:cs typeface="Helvetica Neue Thin" charset="0"/>
              </a:rPr>
              <a:t>+ 60 ECTS</a:t>
            </a:r>
          </a:p>
          <a:p>
            <a:r>
              <a:rPr lang="es-ES" sz="1350" dirty="0">
                <a:latin typeface="Helvetica Neue Light"/>
                <a:ea typeface="Helvetica Neue Thin" charset="0"/>
                <a:cs typeface="Helvetica Neue Thin" charset="0"/>
              </a:rPr>
              <a:t>300</a:t>
            </a:r>
            <a:endParaRPr lang="es-ES_tradnl" sz="1350" dirty="0">
              <a:latin typeface="Helvetica Neue Light"/>
              <a:ea typeface="Helvetica Neue Thin" charset="0"/>
              <a:cs typeface="Helvetica Neue Thin" charset="0"/>
            </a:endParaRPr>
          </a:p>
        </p:txBody>
      </p:sp>
      <p:pic>
        <p:nvPicPr>
          <p:cNvPr id="43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1812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23 Rectángulo redondeado"/>
          <p:cNvSpPr/>
          <p:nvPr/>
        </p:nvSpPr>
        <p:spPr bwMode="auto">
          <a:xfrm>
            <a:off x="2339752" y="116632"/>
            <a:ext cx="5112568" cy="432048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Arial" charset="0"/>
              </a:rPr>
              <a:t>PLANES    DE    ESTUDIO  DOBLE  GRADO 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96050"/>
            <a:ext cx="9001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465" y="12060"/>
            <a:ext cx="794813" cy="668680"/>
          </a:xfrm>
          <a:prstGeom prst="rect">
            <a:avLst/>
          </a:prstGeom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347BA-0DA3-4593-B331-F49EDCC3CA71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001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3453</TotalTime>
  <Words>3672</Words>
  <Application>Microsoft Office PowerPoint</Application>
  <PresentationFormat>Presentación en pantalla (4:3)</PresentationFormat>
  <Paragraphs>1313</Paragraphs>
  <Slides>24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21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46" baseType="lpstr">
      <vt:lpstr>GulimChe</vt:lpstr>
      <vt:lpstr>Algerian</vt:lpstr>
      <vt:lpstr>Angelina</vt:lpstr>
      <vt:lpstr>Apple Chancery</vt:lpstr>
      <vt:lpstr>Arial</vt:lpstr>
      <vt:lpstr>Arial Black</vt:lpstr>
      <vt:lpstr>Bauhaus 93</vt:lpstr>
      <vt:lpstr>Broadway</vt:lpstr>
      <vt:lpstr>Brush Script MT</vt:lpstr>
      <vt:lpstr>Bungee</vt:lpstr>
      <vt:lpstr>Calibri</vt:lpstr>
      <vt:lpstr>Castellar</vt:lpstr>
      <vt:lpstr>DK Crayon Crumble</vt:lpstr>
      <vt:lpstr>Edwardian Script ITC</vt:lpstr>
      <vt:lpstr>Helvetica Neue Light</vt:lpstr>
      <vt:lpstr>Helvetica Neue Thin</vt:lpstr>
      <vt:lpstr>Impact</vt:lpstr>
      <vt:lpstr>SignPainter HouseScript</vt:lpstr>
      <vt:lpstr>Verdana</vt:lpstr>
      <vt:lpstr>Wingdings</vt:lpstr>
      <vt:lpstr>Zapfino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INGENIA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PC2</dc:creator>
  <cp:lastModifiedBy>Gema Reca Osuna</cp:lastModifiedBy>
  <cp:revision>332</cp:revision>
  <cp:lastPrinted>2019-10-21T11:29:45Z</cp:lastPrinted>
  <dcterms:created xsi:type="dcterms:W3CDTF">2013-02-14T07:41:21Z</dcterms:created>
  <dcterms:modified xsi:type="dcterms:W3CDTF">2022-10-07T07:12:01Z</dcterms:modified>
</cp:coreProperties>
</file>